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9"/>
  </p:notesMasterIdLst>
  <p:sldIdLst>
    <p:sldId id="353" r:id="rId2"/>
    <p:sldId id="6382" r:id="rId3"/>
    <p:sldId id="6389" r:id="rId4"/>
    <p:sldId id="6388" r:id="rId5"/>
    <p:sldId id="6384" r:id="rId6"/>
    <p:sldId id="6386" r:id="rId7"/>
    <p:sldId id="6394" r:id="rId8"/>
    <p:sldId id="6395" r:id="rId9"/>
    <p:sldId id="6396" r:id="rId10"/>
    <p:sldId id="6410" r:id="rId11"/>
    <p:sldId id="6387" r:id="rId12"/>
    <p:sldId id="6398" r:id="rId13"/>
    <p:sldId id="6399" r:id="rId14"/>
    <p:sldId id="6412" r:id="rId15"/>
    <p:sldId id="6400" r:id="rId16"/>
    <p:sldId id="6408" r:id="rId17"/>
    <p:sldId id="6411" r:id="rId18"/>
    <p:sldId id="6413" r:id="rId19"/>
    <p:sldId id="6409" r:id="rId20"/>
    <p:sldId id="6385" r:id="rId21"/>
    <p:sldId id="6405" r:id="rId22"/>
    <p:sldId id="6406" r:id="rId23"/>
    <p:sldId id="6407" r:id="rId24"/>
    <p:sldId id="6414" r:id="rId25"/>
    <p:sldId id="6415" r:id="rId26"/>
    <p:sldId id="6416" r:id="rId27"/>
    <p:sldId id="2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BE1EB"/>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173" autoAdjust="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8AFD-FFA0-344D-B3DD-C03A15693828}" type="datetimeFigureOut">
              <a:rPr lang="x-none" smtClean="0"/>
              <a:t>12/16/2024</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346BB-6E80-9749-991F-724E640120ED}" type="slidenum">
              <a:rPr lang="x-none" smtClean="0"/>
              <a:t>‹#›</a:t>
            </a:fld>
            <a:endParaRPr lang="x-none"/>
          </a:p>
        </p:txBody>
      </p:sp>
    </p:spTree>
    <p:extLst>
      <p:ext uri="{BB962C8B-B14F-4D97-AF65-F5344CB8AC3E}">
        <p14:creationId xmlns:p14="http://schemas.microsoft.com/office/powerpoint/2010/main" val="3380469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346BB-6E80-9749-991F-724E640120ED}" type="slidenum">
              <a:rPr lang="x-none" smtClean="0"/>
              <a:t>1</a:t>
            </a:fld>
            <a:endParaRPr lang="x-none"/>
          </a:p>
        </p:txBody>
      </p:sp>
    </p:spTree>
    <p:extLst>
      <p:ext uri="{BB962C8B-B14F-4D97-AF65-F5344CB8AC3E}">
        <p14:creationId xmlns:p14="http://schemas.microsoft.com/office/powerpoint/2010/main" val="3535500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EAA1DB1-1AEC-C74F-88B0-7555994F3064}" type="datetimeFigureOut">
              <a:rPr lang="x-none" smtClean="0"/>
              <a:t>12/16/2024</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1623640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EAA1DB1-1AEC-C74F-88B0-7555994F3064}" type="datetimeFigureOut">
              <a:rPr lang="x-none" smtClean="0"/>
              <a:t>12/16/2024</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371703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EAA1DB1-1AEC-C74F-88B0-7555994F3064}" type="datetimeFigureOut">
              <a:rPr lang="x-none" smtClean="0"/>
              <a:t>12/16/2024</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3907617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EAA1DB1-1AEC-C74F-88B0-7555994F3064}" type="datetimeFigureOut">
              <a:rPr lang="x-none" smtClean="0"/>
              <a:t>12/16/2024</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540645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EAA1DB1-1AEC-C74F-88B0-7555994F3064}" type="datetimeFigureOut">
              <a:rPr lang="x-none" smtClean="0"/>
              <a:t>12/16/2024</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3523781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EAA1DB1-1AEC-C74F-88B0-7555994F3064}" type="datetimeFigureOut">
              <a:rPr lang="x-none" smtClean="0"/>
              <a:t>12/16/2024</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1624707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EAA1DB1-1AEC-C74F-88B0-7555994F3064}" type="datetimeFigureOut">
              <a:rPr lang="x-none" smtClean="0"/>
              <a:t>12/16/2024</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2990681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EAA1DB1-1AEC-C74F-88B0-7555994F3064}" type="datetimeFigureOut">
              <a:rPr lang="x-none" smtClean="0"/>
              <a:t>12/16/2024</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691801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AA1DB1-1AEC-C74F-88B0-7555994F3064}" type="datetimeFigureOut">
              <a:rPr lang="x-none" smtClean="0"/>
              <a:t>12/16/2024</a:t>
            </a:fld>
            <a:endParaRPr lang="x-none"/>
          </a:p>
        </p:txBody>
      </p:sp>
      <p:sp>
        <p:nvSpPr>
          <p:cNvPr id="3" name="Footer Placeholder 2"/>
          <p:cNvSpPr>
            <a:spLocks noGrp="1"/>
          </p:cNvSpPr>
          <p:nvPr>
            <p:ph type="ftr" sz="quarter" idx="11"/>
          </p:nvPr>
        </p:nvSpPr>
        <p:spPr/>
        <p:txBody>
          <a:bodyPr/>
          <a:lstStyle/>
          <a:p>
            <a:endParaRPr lang="x-none"/>
          </a:p>
        </p:txBody>
      </p:sp>
      <p:sp>
        <p:nvSpPr>
          <p:cNvPr id="4" name="Slide Number Placeholder 3"/>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54511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EAA1DB1-1AEC-C74F-88B0-7555994F3064}" type="datetimeFigureOut">
              <a:rPr lang="x-none" smtClean="0"/>
              <a:t>12/16/2024</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301071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EAA1DB1-1AEC-C74F-88B0-7555994F3064}" type="datetimeFigureOut">
              <a:rPr lang="x-none" smtClean="0"/>
              <a:t>12/16/2024</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C62A1A47-9551-394D-9FBA-2A4F3F1AE4BB}" type="slidenum">
              <a:rPr lang="x-none" smtClean="0"/>
              <a:t>‹#›</a:t>
            </a:fld>
            <a:endParaRPr lang="x-none"/>
          </a:p>
        </p:txBody>
      </p:sp>
    </p:spTree>
    <p:extLst>
      <p:ext uri="{BB962C8B-B14F-4D97-AF65-F5344CB8AC3E}">
        <p14:creationId xmlns:p14="http://schemas.microsoft.com/office/powerpoint/2010/main" val="2228808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A1DB1-1AEC-C74F-88B0-7555994F3064}" type="datetimeFigureOut">
              <a:rPr lang="x-none" smtClean="0"/>
              <a:t>12/16/2024</a:t>
            </a:fld>
            <a:endParaRPr lang="x-non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A1A47-9551-394D-9FBA-2A4F3F1AE4BB}" type="slidenum">
              <a:rPr lang="x-none" smtClean="0"/>
              <a:t>‹#›</a:t>
            </a:fld>
            <a:endParaRPr lang="x-none"/>
          </a:p>
        </p:txBody>
      </p:sp>
    </p:spTree>
    <p:extLst>
      <p:ext uri="{BB962C8B-B14F-4D97-AF65-F5344CB8AC3E}">
        <p14:creationId xmlns:p14="http://schemas.microsoft.com/office/powerpoint/2010/main" val="116209966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www.amref.org/keny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5251106"/>
            <a:ext cx="445134" cy="1327785"/>
          </a:xfrm>
          <a:custGeom>
            <a:avLst/>
            <a:gdLst/>
            <a:ahLst/>
            <a:cxnLst/>
            <a:rect l="l" t="t" r="r" b="b"/>
            <a:pathLst>
              <a:path w="445134" h="1327784">
                <a:moveTo>
                  <a:pt x="444550" y="0"/>
                </a:moveTo>
                <a:lnTo>
                  <a:pt x="0" y="0"/>
                </a:lnTo>
                <a:lnTo>
                  <a:pt x="0" y="1327492"/>
                </a:lnTo>
                <a:lnTo>
                  <a:pt x="444550" y="1327492"/>
                </a:lnTo>
                <a:lnTo>
                  <a:pt x="444550" y="0"/>
                </a:lnTo>
                <a:close/>
              </a:path>
            </a:pathLst>
          </a:custGeom>
          <a:solidFill>
            <a:srgbClr val="DC1212"/>
          </a:solidFill>
        </p:spPr>
        <p:txBody>
          <a:bodyPr wrap="square" lIns="0" tIns="0" rIns="0" bIns="0" rtlCol="0"/>
          <a:lstStyle/>
          <a:p>
            <a:endParaRPr/>
          </a:p>
        </p:txBody>
      </p:sp>
      <p:pic>
        <p:nvPicPr>
          <p:cNvPr id="6" name="object 6"/>
          <p:cNvPicPr/>
          <p:nvPr/>
        </p:nvPicPr>
        <p:blipFill>
          <a:blip r:embed="rId3" cstate="print"/>
          <a:stretch>
            <a:fillRect/>
          </a:stretch>
        </p:blipFill>
        <p:spPr>
          <a:xfrm>
            <a:off x="2400300" y="451734"/>
            <a:ext cx="1987451" cy="1211932"/>
          </a:xfrm>
          <a:prstGeom prst="rect">
            <a:avLst/>
          </a:prstGeom>
        </p:spPr>
      </p:pic>
      <p:sp>
        <p:nvSpPr>
          <p:cNvPr id="7" name="object 7"/>
          <p:cNvSpPr txBox="1"/>
          <p:nvPr/>
        </p:nvSpPr>
        <p:spPr>
          <a:xfrm>
            <a:off x="2555440" y="1800566"/>
            <a:ext cx="6817160" cy="1704313"/>
          </a:xfrm>
          <a:prstGeom prst="rect">
            <a:avLst/>
          </a:prstGeom>
        </p:spPr>
        <p:txBody>
          <a:bodyPr vert="horz" wrap="square" lIns="0" tIns="224790" rIns="0" bIns="0" rtlCol="0">
            <a:spAutoFit/>
          </a:bodyPr>
          <a:lstStyle/>
          <a:p>
            <a:pPr algn="ctr"/>
            <a:r>
              <a:rPr lang="en-GB" sz="2400" b="1" dirty="0">
                <a:solidFill>
                  <a:srgbClr val="000000"/>
                </a:solidFill>
                <a:latin typeface="Arial" panose="020B0604020202020204" pitchFamily="34" charset="0"/>
                <a:cs typeface="Arial" panose="020B0604020202020204" pitchFamily="34" charset="0"/>
              </a:rPr>
              <a:t>GLOBAL FUND TUBERCULOSIS GRANT</a:t>
            </a:r>
          </a:p>
          <a:p>
            <a:pPr algn="ctr"/>
            <a:endParaRPr lang="en-GB" sz="2400" b="1" dirty="0">
              <a:solidFill>
                <a:srgbClr val="000000"/>
              </a:solidFill>
              <a:latin typeface="Arial" panose="020B0604020202020204" pitchFamily="34" charset="0"/>
              <a:cs typeface="Arial" panose="020B0604020202020204" pitchFamily="34" charset="0"/>
            </a:endParaRPr>
          </a:p>
          <a:p>
            <a:pPr algn="ctr"/>
            <a:r>
              <a:rPr lang="en-US" sz="2400" b="1" dirty="0">
                <a:solidFill>
                  <a:srgbClr val="0000FF"/>
                </a:solidFill>
                <a:latin typeface="Arial" panose="020B0604020202020204" pitchFamily="34" charset="0"/>
                <a:cs typeface="Arial" panose="020B0604020202020204" pitchFamily="34" charset="0"/>
              </a:rPr>
              <a:t>Community Research</a:t>
            </a:r>
            <a:endParaRPr lang="en-GB" sz="2400" b="1" dirty="0">
              <a:solidFill>
                <a:srgbClr val="000000"/>
              </a:solidFill>
              <a:latin typeface="Arial" panose="020B0604020202020204" pitchFamily="34" charset="0"/>
              <a:cs typeface="Arial" panose="020B0604020202020204" pitchFamily="34" charset="0"/>
            </a:endParaRPr>
          </a:p>
          <a:p>
            <a:pPr algn="ctr"/>
            <a:endParaRPr lang="en-GB" sz="2400" b="1" dirty="0">
              <a:solidFill>
                <a:srgbClr val="000000"/>
              </a:solidFill>
              <a:effectLst/>
              <a:latin typeface="Arial" panose="020B0604020202020204" pitchFamily="34" charset="0"/>
              <a:cs typeface="Arial" panose="020B0604020202020204" pitchFamily="34" charset="0"/>
            </a:endParaRPr>
          </a:p>
        </p:txBody>
      </p:sp>
      <p:sp>
        <p:nvSpPr>
          <p:cNvPr id="9" name="object 9"/>
          <p:cNvSpPr txBox="1"/>
          <p:nvPr/>
        </p:nvSpPr>
        <p:spPr>
          <a:xfrm>
            <a:off x="9982200" y="6461283"/>
            <a:ext cx="1944773" cy="217367"/>
          </a:xfrm>
          <a:prstGeom prst="rect">
            <a:avLst/>
          </a:prstGeom>
        </p:spPr>
        <p:txBody>
          <a:bodyPr vert="horz" wrap="square" lIns="0" tIns="1905" rIns="0" bIns="0" rtlCol="0">
            <a:spAutoFit/>
          </a:bodyPr>
          <a:lstStyle/>
          <a:p>
            <a:pPr marL="12700">
              <a:lnSpc>
                <a:spcPct val="100000"/>
              </a:lnSpc>
              <a:spcBef>
                <a:spcPts val="15"/>
              </a:spcBef>
            </a:pPr>
            <a:r>
              <a:rPr sz="1400" b="1" spc="-10" dirty="0">
                <a:latin typeface="Sherman Sans Bold"/>
                <a:cs typeface="Sherman Sans Bold"/>
                <a:hlinkClick r:id="rId4">
                  <a:extLst>
                    <a:ext uri="{A12FA001-AC4F-418D-AE19-62706E023703}">
                      <ahyp:hlinkClr xmlns:ahyp="http://schemas.microsoft.com/office/drawing/2018/hyperlinkcolor" xmlns="" val="tx"/>
                    </a:ext>
                  </a:extLst>
                </a:hlinkClick>
              </a:rPr>
              <a:t>www.amref.org/kenya</a:t>
            </a:r>
            <a:endParaRPr sz="1400" dirty="0">
              <a:latin typeface="Sherman Sans Bold"/>
              <a:cs typeface="Sherman Sans Bold"/>
            </a:endParaRPr>
          </a:p>
        </p:txBody>
      </p:sp>
      <p:sp>
        <p:nvSpPr>
          <p:cNvPr id="8" name="object 7">
            <a:extLst>
              <a:ext uri="{FF2B5EF4-FFF2-40B4-BE49-F238E27FC236}">
                <a16:creationId xmlns:a16="http://schemas.microsoft.com/office/drawing/2014/main" xmlns="" id="{81E7A70D-D280-4E50-B686-0D7171EFA43D}"/>
              </a:ext>
            </a:extLst>
          </p:cNvPr>
          <p:cNvSpPr txBox="1"/>
          <p:nvPr/>
        </p:nvSpPr>
        <p:spPr>
          <a:xfrm>
            <a:off x="2088107" y="3847396"/>
            <a:ext cx="7894093" cy="965649"/>
          </a:xfrm>
          <a:prstGeom prst="rect">
            <a:avLst/>
          </a:prstGeom>
        </p:spPr>
        <p:txBody>
          <a:bodyPr vert="horz" wrap="square" lIns="0" tIns="224790" rIns="0" bIns="0" rtlCol="0">
            <a:spAutoFit/>
          </a:bodyPr>
          <a:lstStyle/>
          <a:p>
            <a:r>
              <a:rPr lang="en-US" sz="2400" b="1" dirty="0">
                <a:solidFill>
                  <a:srgbClr val="000000"/>
                </a:solidFill>
                <a:latin typeface="Arial" panose="020B0604020202020204" pitchFamily="34" charset="0"/>
                <a:cs typeface="Arial" panose="020B0604020202020204" pitchFamily="34" charset="0"/>
              </a:rPr>
              <a:t>Case Study: Assessment of Uptake of HIV Services among Men Who Have Sex With Men in Embu County</a:t>
            </a:r>
            <a:endParaRPr lang="en-US" sz="2000" b="1" i="1" dirty="0">
              <a:latin typeface="Arial" panose="020B0604020202020204" pitchFamily="34" charset="0"/>
              <a:cs typeface="Arial" panose="020B0604020202020204" pitchFamily="34" charset="0"/>
            </a:endParaRPr>
          </a:p>
        </p:txBody>
      </p:sp>
      <p:sp>
        <p:nvSpPr>
          <p:cNvPr id="11" name="object 7">
            <a:extLst>
              <a:ext uri="{FF2B5EF4-FFF2-40B4-BE49-F238E27FC236}">
                <a16:creationId xmlns:a16="http://schemas.microsoft.com/office/drawing/2014/main" xmlns="" id="{5AD76152-99E1-41E2-9405-DF5A366B4F17}"/>
              </a:ext>
            </a:extLst>
          </p:cNvPr>
          <p:cNvSpPr txBox="1"/>
          <p:nvPr/>
        </p:nvSpPr>
        <p:spPr>
          <a:xfrm>
            <a:off x="2555440" y="4949349"/>
            <a:ext cx="6624579" cy="965649"/>
          </a:xfrm>
          <a:prstGeom prst="rect">
            <a:avLst/>
          </a:prstGeom>
        </p:spPr>
        <p:txBody>
          <a:bodyPr vert="horz" wrap="square" lIns="0" tIns="224790" rIns="0" bIns="0" rtlCol="0">
            <a:spAutoFit/>
          </a:bodyPr>
          <a:lstStyle/>
          <a:p>
            <a:r>
              <a:rPr lang="en-US" sz="2400" b="1" i="1" dirty="0">
                <a:solidFill>
                  <a:srgbClr val="000000"/>
                </a:solidFill>
                <a:latin typeface="Arial" panose="020B0604020202020204" pitchFamily="34" charset="0"/>
                <a:cs typeface="Arial" panose="020B0604020202020204" pitchFamily="34" charset="0"/>
              </a:rPr>
              <a:t>Nickllivers Kariuki – Principal Investigator</a:t>
            </a:r>
          </a:p>
          <a:p>
            <a:r>
              <a:rPr lang="en-US" sz="2400" b="1" i="1" dirty="0">
                <a:solidFill>
                  <a:srgbClr val="000000"/>
                </a:solidFill>
                <a:latin typeface="Arial" panose="020B0604020202020204" pitchFamily="34" charset="0"/>
                <a:cs typeface="Arial" panose="020B0604020202020204" pitchFamily="34" charset="0"/>
              </a:rPr>
              <a:t>Joy Mukami -  Statistician</a:t>
            </a:r>
            <a:endParaRPr lang="en-US" sz="2000" b="1"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xmlns="" id="{D1A85A85-2E73-DB54-7DF4-8AB552013F7D}"/>
              </a:ext>
            </a:extLst>
          </p:cNvPr>
          <p:cNvPicPr>
            <a:picLocks noChangeAspect="1"/>
          </p:cNvPicPr>
          <p:nvPr/>
        </p:nvPicPr>
        <p:blipFill>
          <a:blip r:embed="rId5"/>
          <a:stretch>
            <a:fillRect/>
          </a:stretch>
        </p:blipFill>
        <p:spPr>
          <a:xfrm>
            <a:off x="9791700" y="356951"/>
            <a:ext cx="1372720" cy="1372720"/>
          </a:xfrm>
          <a:prstGeom prst="rect">
            <a:avLst/>
          </a:prstGeom>
        </p:spPr>
      </p:pic>
    </p:spTree>
    <p:extLst>
      <p:ext uri="{BB962C8B-B14F-4D97-AF65-F5344CB8AC3E}">
        <p14:creationId xmlns:p14="http://schemas.microsoft.com/office/powerpoint/2010/main" val="24068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Materials and methods-</a:t>
            </a:r>
            <a:r>
              <a:rPr lang="en-US" sz="1400" b="1" i="1" dirty="0">
                <a:solidFill>
                  <a:srgbClr val="DC1312"/>
                </a:solidFill>
                <a:latin typeface="Myriad Pro Semibold" panose="020B0603030403020204" pitchFamily="34" charset="0"/>
                <a:ea typeface="+mj-ea"/>
                <a:cs typeface="Calibri" panose="020F0502020204030204" pitchFamily="34" charset="0"/>
              </a:rPr>
              <a:t>(Study </a:t>
            </a:r>
            <a:r>
              <a:rPr lang="en-US" sz="1400" b="1" i="1" dirty="0" err="1">
                <a:solidFill>
                  <a:srgbClr val="DC1312"/>
                </a:solidFill>
                <a:latin typeface="Myriad Pro Semibold" panose="020B0603030403020204" pitchFamily="34" charset="0"/>
                <a:ea typeface="+mj-ea"/>
                <a:cs typeface="Calibri" panose="020F0502020204030204" pitchFamily="34" charset="0"/>
              </a:rPr>
              <a:t>design,sampling</a:t>
            </a:r>
            <a:r>
              <a:rPr lang="en-US" sz="1400" b="1" i="1" dirty="0">
                <a:solidFill>
                  <a:srgbClr val="DC1312"/>
                </a:solidFill>
                <a:latin typeface="Myriad Pro Semibold" panose="020B0603030403020204" pitchFamily="34" charset="0"/>
                <a:ea typeface="+mj-ea"/>
                <a:cs typeface="Calibri" panose="020F0502020204030204" pitchFamily="34" charset="0"/>
              </a:rPr>
              <a:t> </a:t>
            </a:r>
            <a:r>
              <a:rPr lang="en-US" sz="1400" b="1" i="1" dirty="0" err="1">
                <a:solidFill>
                  <a:srgbClr val="DC1312"/>
                </a:solidFill>
                <a:latin typeface="Myriad Pro Semibold" panose="020B0603030403020204" pitchFamily="34" charset="0"/>
                <a:ea typeface="+mj-ea"/>
                <a:cs typeface="Calibri" panose="020F0502020204030204" pitchFamily="34" charset="0"/>
              </a:rPr>
              <a:t>technique,sample</a:t>
            </a:r>
            <a:r>
              <a:rPr lang="en-US" sz="1400" b="1" i="1" dirty="0">
                <a:solidFill>
                  <a:srgbClr val="DC1312"/>
                </a:solidFill>
                <a:latin typeface="Myriad Pro Semibold" panose="020B0603030403020204" pitchFamily="34" charset="0"/>
                <a:ea typeface="+mj-ea"/>
                <a:cs typeface="Calibri" panose="020F0502020204030204" pitchFamily="34" charset="0"/>
              </a:rPr>
              <a:t> size determination)</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12" name="Content Placeholder 2"/>
          <p:cNvSpPr txBox="1">
            <a:spLocks/>
          </p:cNvSpPr>
          <p:nvPr/>
        </p:nvSpPr>
        <p:spPr>
          <a:xfrm>
            <a:off x="419461" y="1390919"/>
            <a:ext cx="7140438" cy="409320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dirty="0"/>
              <a:t>Data Preparation: The collected data was validated, edited, and coded using Excel software to ensure its quality and accuracy.</a:t>
            </a:r>
          </a:p>
          <a:p>
            <a:pPr lvl="0" algn="l"/>
            <a:r>
              <a:rPr lang="en-US" dirty="0"/>
              <a:t>Descriptive Analysis: The collected data was summarized using descriptive statistics (i.e. frequencies, means, percentages) to provide an overview of the sample characteristics and the uptake of HIV services among men who have sex with men in </a:t>
            </a:r>
            <a:r>
              <a:rPr lang="en-US" dirty="0" err="1"/>
              <a:t>Embu</a:t>
            </a:r>
            <a:r>
              <a:rPr lang="en-US" dirty="0"/>
              <a:t> County.</a:t>
            </a:r>
          </a:p>
          <a:p>
            <a:pPr lvl="0" algn="l"/>
            <a:r>
              <a:rPr lang="en-US" dirty="0"/>
              <a:t>Inferential Analysis: </a:t>
            </a:r>
            <a:r>
              <a:rPr lang="en-US" dirty="0" smtClean="0"/>
              <a:t>SPSS </a:t>
            </a:r>
            <a:r>
              <a:rPr lang="en-US" dirty="0"/>
              <a:t>Software Version 27 was used for quantitative analysis. Chi-Square and Fischer’s exact tests were used to test for associations while R version 4.4.1 was used for bivariate, </a:t>
            </a:r>
            <a:r>
              <a:rPr lang="en-US" dirty="0" err="1"/>
              <a:t>univariate</a:t>
            </a:r>
            <a:r>
              <a:rPr lang="en-US" dirty="0"/>
              <a:t>  and multivariate modelling.</a:t>
            </a:r>
          </a:p>
          <a:p>
            <a:pPr algn="l"/>
            <a:r>
              <a:rPr lang="en-US" dirty="0" smtClean="0"/>
              <a:t>. </a:t>
            </a:r>
            <a:endParaRPr lang="en-US" dirty="0" smtClean="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6075" y="1390919"/>
            <a:ext cx="3631842" cy="3631842"/>
          </a:xfrm>
          <a:prstGeom prst="rect">
            <a:avLst/>
          </a:prstGeom>
        </p:spPr>
      </p:pic>
    </p:spTree>
    <p:extLst>
      <p:ext uri="{BB962C8B-B14F-4D97-AF65-F5344CB8AC3E}">
        <p14:creationId xmlns:p14="http://schemas.microsoft.com/office/powerpoint/2010/main" val="200648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Results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887104" y="1138020"/>
            <a:ext cx="9263440" cy="344069"/>
          </a:xfrm>
          <a:prstGeom prst="rect">
            <a:avLst/>
          </a:prstGeom>
        </p:spPr>
        <p:txBody>
          <a:bodyPr wrap="square">
            <a:spAutoFit/>
          </a:bodyPr>
          <a:lstStyle/>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636791535"/>
              </p:ext>
            </p:extLst>
          </p:nvPr>
        </p:nvGraphicFramePr>
        <p:xfrm>
          <a:off x="838200" y="1138018"/>
          <a:ext cx="10515600" cy="4933842"/>
        </p:xfrm>
        <a:graphic>
          <a:graphicData uri="http://schemas.openxmlformats.org/drawingml/2006/table">
            <a:tbl>
              <a:tblPr firstRow="1" bandRow="1">
                <a:tableStyleId>{5C22544A-7EE6-4342-B048-85BDC9FD1C3A}</a:tableStyleId>
              </a:tblPr>
              <a:tblGrid>
                <a:gridCol w="4270188"/>
                <a:gridCol w="637372"/>
                <a:gridCol w="1417787"/>
                <a:gridCol w="1514549"/>
                <a:gridCol w="1731214"/>
                <a:gridCol w="944490"/>
              </a:tblGrid>
              <a:tr h="290226">
                <a:tc gridSpan="3">
                  <a:txBody>
                    <a:bodyPr/>
                    <a:lstStyle/>
                    <a:p>
                      <a:pPr marL="0" marR="0">
                        <a:lnSpc>
                          <a:spcPct val="107000"/>
                        </a:lnSpc>
                        <a:spcBef>
                          <a:spcPts val="200"/>
                        </a:spcBef>
                        <a:spcAft>
                          <a:spcPts val="2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gridSpan="2">
                  <a:txBody>
                    <a:bodyPr/>
                    <a:lstStyle/>
                    <a:p>
                      <a:pPr marL="0" marR="0" algn="ctr">
                        <a:lnSpc>
                          <a:spcPct val="107000"/>
                        </a:lnSpc>
                        <a:spcBef>
                          <a:spcPts val="200"/>
                        </a:spcBef>
                        <a:spcAft>
                          <a:spcPts val="200"/>
                        </a:spcAft>
                      </a:pPr>
                      <a:r>
                        <a:rPr lang="en-US" sz="1200" dirty="0">
                          <a:effectLst/>
                        </a:rPr>
                        <a:t>Uptake of HIV Services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0" algn="ctr">
                        <a:lnSpc>
                          <a:spcPct val="107000"/>
                        </a:lnSpc>
                        <a:spcBef>
                          <a:spcPts val="200"/>
                        </a:spcBef>
                        <a:spcAft>
                          <a:spcPts val="2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290226">
                <a:tc>
                  <a:txBody>
                    <a:bodyPr/>
                    <a:lstStyle/>
                    <a:p>
                      <a:pPr marL="0" marR="0">
                        <a:lnSpc>
                          <a:spcPct val="107000"/>
                        </a:lnSpc>
                        <a:spcBef>
                          <a:spcPts val="200"/>
                        </a:spcBef>
                        <a:spcAft>
                          <a:spcPts val="200"/>
                        </a:spcAft>
                      </a:pPr>
                      <a:r>
                        <a:rPr lang="en-US" sz="1200" dirty="0">
                          <a:effectLst/>
                        </a:rPr>
                        <a:t>Characteristic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Overall, N = 241</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Enrolled, N = 223</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Not Enrolled, N = 18</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p-value</a:t>
                      </a:r>
                      <a:r>
                        <a:rPr lang="en-US" sz="1200" baseline="300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290226">
                <a:tc>
                  <a:txBody>
                    <a:bodyPr/>
                    <a:lstStyle/>
                    <a:p>
                      <a:pPr marL="0" marR="0">
                        <a:lnSpc>
                          <a:spcPct val="107000"/>
                        </a:lnSpc>
                        <a:spcBef>
                          <a:spcPts val="500"/>
                        </a:spcBef>
                        <a:spcAft>
                          <a:spcPts val="500"/>
                        </a:spcAft>
                      </a:pPr>
                      <a:r>
                        <a:rPr lang="en-US" sz="1200" dirty="0">
                          <a:effectLst/>
                        </a:rPr>
                        <a:t>Age of Interviewee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25.0 (19.0, 38.0)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25.0 (19.0, 38.0)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24.5 (19.0, 34.0)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0.60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dirty="0">
                          <a:effectLst/>
                          <a:highlight>
                            <a:srgbClr val="FFFF00"/>
                          </a:highlight>
                        </a:rPr>
                        <a:t>Sub-County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highlight>
                            <a:srgbClr val="FFFF00"/>
                          </a:highligh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0.009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dirty="0" err="1">
                          <a:effectLst/>
                        </a:rPr>
                        <a:t>Manyatta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78 (32%)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66 (30%)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12 (67%)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rPr>
                        <a:t>Mbeere North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44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42 (19%)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 (11%)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rPr>
                        <a:t>Mbeere South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43 (18%)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43 (19%)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rPr>
                        <a:t>Runyenjes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76 (32%)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72 (32%)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 (22%)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highlight>
                            <a:srgbClr val="FFFF00"/>
                          </a:highlight>
                        </a:rPr>
                        <a:t>Practice of Abstinence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44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highlight>
                            <a:srgbClr val="FFFF00"/>
                          </a:highlight>
                        </a:rPr>
                        <a:t>41 (18%)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3 (17%)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&gt;0.99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rPr>
                        <a:t>Use of Condoms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228 (95%)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213 (96%)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15 (83%)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0.062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rPr>
                        <a:t>Use of PrEP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62 (26%)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59 (26%)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3 (17%)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rPr>
                        <a:t>Regular HIV Testing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68 (28%)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66 (30%)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 (11%)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0.094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highlight>
                            <a:srgbClr val="FFFF00"/>
                          </a:highlight>
                        </a:rPr>
                        <a:t>Practice of Monogamy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20 (8.3%)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19 (8.5%)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highlight>
                            <a:srgbClr val="FFFF00"/>
                          </a:highlight>
                        </a:rPr>
                        <a:t>1 (5.6%)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&gt;0.99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rPr>
                        <a:t>HIV Awareness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72 (30%)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66 (30%)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 (33%)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0.74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rPr>
                        <a:t>Treatment as Prevention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 (2.5%)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 (2.2%)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 (5.6%)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0.38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highlight>
                            <a:srgbClr val="FFFF00"/>
                          </a:highlight>
                        </a:rPr>
                        <a:t>Use of PEP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20 (8.3%)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20 (9.0%)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highlight>
                            <a:srgbClr val="FFFF00"/>
                          </a:highlight>
                        </a:rPr>
                        <a:t>0.38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90226">
                <a:tc>
                  <a:txBody>
                    <a:bodyPr/>
                    <a:lstStyle/>
                    <a:p>
                      <a:pPr marL="0" marR="0">
                        <a:lnSpc>
                          <a:spcPct val="107000"/>
                        </a:lnSpc>
                        <a:spcBef>
                          <a:spcPts val="500"/>
                        </a:spcBef>
                        <a:spcAft>
                          <a:spcPts val="500"/>
                        </a:spcAft>
                      </a:pPr>
                      <a:r>
                        <a:rPr lang="en-US" sz="1200">
                          <a:effectLst/>
                        </a:rPr>
                        <a:t>Male Circumcision for HIV Prevention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62 (26%)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56 (25%)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 (33%)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0.41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
        <p:nvSpPr>
          <p:cNvPr id="5" name="Rectangle 4"/>
          <p:cNvSpPr/>
          <p:nvPr/>
        </p:nvSpPr>
        <p:spPr>
          <a:xfrm>
            <a:off x="799949" y="721147"/>
            <a:ext cx="8649078" cy="369332"/>
          </a:xfrm>
          <a:prstGeom prst="rect">
            <a:avLst/>
          </a:prstGeom>
        </p:spPr>
        <p:txBody>
          <a:bodyPr wrap="square">
            <a:spAutoFit/>
          </a:bodyPr>
          <a:lstStyle/>
          <a:p>
            <a:pPr lvl="0" defTabSz="914400" eaLnBrk="0" fontAlgn="base" hangingPunct="0">
              <a:spcBef>
                <a:spcPct val="0"/>
              </a:spcBef>
              <a:spcAft>
                <a:spcPct val="0"/>
              </a:spcAft>
            </a:pPr>
            <a:r>
              <a:rPr lang="en-US" b="1" i="1" dirty="0" smtClean="0">
                <a:latin typeface="Calibri" panose="020F0502020204030204" pitchFamily="34" charset="0"/>
                <a:ea typeface="Times New Roman" panose="02020603050405020304" pitchFamily="18" charset="0"/>
                <a:cs typeface="Times New Roman" panose="02020603050405020304" pitchFamily="18" charset="0"/>
              </a:rPr>
              <a:t>Table </a:t>
            </a:r>
            <a:r>
              <a:rPr lang="en-US" b="1" i="1" dirty="0">
                <a:latin typeface="Calibri" panose="020F0502020204030204" pitchFamily="34" charset="0"/>
                <a:ea typeface="Times New Roman" panose="02020603050405020304" pitchFamily="18" charset="0"/>
                <a:cs typeface="Times New Roman" panose="02020603050405020304" pitchFamily="18" charset="0"/>
              </a:rPr>
              <a:t>4.1: Characteristics of MSM Participants in </a:t>
            </a:r>
            <a:r>
              <a:rPr lang="en-US" b="1" i="1" dirty="0" err="1">
                <a:latin typeface="Calibri" panose="020F0502020204030204" pitchFamily="34" charset="0"/>
                <a:ea typeface="Times New Roman" panose="02020603050405020304" pitchFamily="18" charset="0"/>
                <a:cs typeface="Times New Roman" panose="02020603050405020304" pitchFamily="18" charset="0"/>
              </a:rPr>
              <a:t>Embu</a:t>
            </a:r>
            <a:r>
              <a:rPr lang="en-US" b="1" i="1" dirty="0">
                <a:latin typeface="Calibri" panose="020F0502020204030204" pitchFamily="34" charset="0"/>
                <a:ea typeface="Times New Roman" panose="02020603050405020304" pitchFamily="18" charset="0"/>
                <a:cs typeface="Times New Roman" panose="02020603050405020304" pitchFamily="18" charset="0"/>
              </a:rPr>
              <a:t> County, Kenya, Nov-Dec 2023</a:t>
            </a:r>
            <a:endParaRPr lang="en-US" sz="1600" dirty="0"/>
          </a:p>
        </p:txBody>
      </p:sp>
    </p:spTree>
    <p:extLst>
      <p:ext uri="{BB962C8B-B14F-4D97-AF65-F5344CB8AC3E}">
        <p14:creationId xmlns:p14="http://schemas.microsoft.com/office/powerpoint/2010/main" val="741733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Results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697952969"/>
              </p:ext>
            </p:extLst>
          </p:nvPr>
        </p:nvGraphicFramePr>
        <p:xfrm>
          <a:off x="759853" y="1757428"/>
          <a:ext cx="10496282" cy="4326259"/>
        </p:xfrm>
        <a:graphic>
          <a:graphicData uri="http://schemas.openxmlformats.org/drawingml/2006/table">
            <a:tbl>
              <a:tblPr firstRow="1" bandRow="1">
                <a:tableStyleId>{5C22544A-7EE6-4342-B048-85BDC9FD1C3A}</a:tableStyleId>
              </a:tblPr>
              <a:tblGrid>
                <a:gridCol w="4262344"/>
                <a:gridCol w="636202"/>
                <a:gridCol w="1415182"/>
                <a:gridCol w="1511766"/>
                <a:gridCol w="1728033"/>
                <a:gridCol w="942755"/>
              </a:tblGrid>
              <a:tr h="175236">
                <a:tc>
                  <a:txBody>
                    <a:bodyPr/>
                    <a:lstStyle/>
                    <a:p>
                      <a:pPr marL="0" marR="0">
                        <a:lnSpc>
                          <a:spcPct val="107000"/>
                        </a:lnSpc>
                        <a:spcBef>
                          <a:spcPts val="500"/>
                        </a:spcBef>
                        <a:spcAft>
                          <a:spcPts val="500"/>
                        </a:spcAft>
                      </a:pPr>
                      <a:r>
                        <a:rPr lang="en-US" sz="1200" dirty="0">
                          <a:effectLst/>
                        </a:rPr>
                        <a:t>Comfort with HIV Programs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0.020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dirty="0">
                          <a:effectLst/>
                        </a:rPr>
                        <a:t>completely comfortable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76 (32%)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73 (33%)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 (17%)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dirty="0">
                          <a:effectLst/>
                        </a:rPr>
                        <a:t>mostly comfortable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47 (20%)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44 (20%)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 (17%)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dirty="0">
                          <a:effectLst/>
                        </a:rPr>
                        <a:t>not comfortable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31 (13%)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 (11%)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 (39%)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dirty="0">
                          <a:effectLst/>
                        </a:rPr>
                        <a:t>somewhat comfortable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87 (36%)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82 (37%)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 (28%)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Improved Access to HIV Testing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162 (67%)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156 (70%)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 (33%)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highlight>
                            <a:srgbClr val="FFFF00"/>
                          </a:highlight>
                        </a:rPr>
                        <a:t>Increased Availability of ART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15 (6.2%)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14 (6.3%)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1 (5.6%)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&gt;0.99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Mental Health Support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241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61 (25%)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58 (26%)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 (17%)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Prevention and Education Programs for High-Risk Groups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87 (36%)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81 (36%)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6 (33%)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0.80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Integration of HIV Care with Other Health Services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44 (18%)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43 (19%)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1 (5.6%)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Comprehensive Support Services for HIV Patients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30 (12%)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29 (13%)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1 (5.6%)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0.71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Increased Funding for HIV Research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80 (33%)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78 (35%)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 (11%)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0.039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Enhanced Community Outreach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53 (22%)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47 (21%)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6 (33%)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dirty="0">
                          <a:effectLst/>
                        </a:rPr>
                        <a:t>Improved Cultural Competence in HIV Services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30 (12%)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27 (12%)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3 (17%)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0.48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Expanded Peer Networks for HIV Support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56 (23%)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53 (24%)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3 (17%)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0.77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Satisfaction Rate with HIV Program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0.048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a. not or less satisfied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127 (53%)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118 (53%)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9 (50%)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b. neutral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35 (15%)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29 (13%)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6 (33%)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a:effectLst/>
                        </a:rPr>
                        <a:t>c. satisfied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79 (33%)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76 (34%)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 (17%)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217852">
                <a:tc>
                  <a:txBody>
                    <a:bodyPr/>
                    <a:lstStyle/>
                    <a:p>
                      <a:pPr marL="0" marR="0">
                        <a:lnSpc>
                          <a:spcPct val="107000"/>
                        </a:lnSpc>
                        <a:spcBef>
                          <a:spcPts val="500"/>
                        </a:spcBef>
                        <a:spcAft>
                          <a:spcPts val="500"/>
                        </a:spcAft>
                      </a:pPr>
                      <a:r>
                        <a:rPr lang="en-US" sz="1200" dirty="0">
                          <a:effectLst/>
                          <a:highlight>
                            <a:srgbClr val="FFFF00"/>
                          </a:highlight>
                        </a:rPr>
                        <a:t>Strengthen HIV Prevention Efforts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160 (66%)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148 (66%)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12 (67%)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highlight>
                            <a:srgbClr val="FFFF00"/>
                          </a:highlight>
                        </a:rPr>
                        <a:t>0.98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92283934"/>
              </p:ext>
            </p:extLst>
          </p:nvPr>
        </p:nvGraphicFramePr>
        <p:xfrm>
          <a:off x="773805" y="673606"/>
          <a:ext cx="10515600" cy="912128"/>
        </p:xfrm>
        <a:graphic>
          <a:graphicData uri="http://schemas.openxmlformats.org/drawingml/2006/table">
            <a:tbl>
              <a:tblPr firstRow="1" bandRow="1">
                <a:tableStyleId>{5C22544A-7EE6-4342-B048-85BDC9FD1C3A}</a:tableStyleId>
              </a:tblPr>
              <a:tblGrid>
                <a:gridCol w="4270188"/>
                <a:gridCol w="637372"/>
                <a:gridCol w="1417787"/>
                <a:gridCol w="1514549"/>
                <a:gridCol w="1731214"/>
                <a:gridCol w="944490"/>
              </a:tblGrid>
              <a:tr h="456064">
                <a:tc gridSpan="3">
                  <a:txBody>
                    <a:bodyPr/>
                    <a:lstStyle/>
                    <a:p>
                      <a:pPr marL="0" marR="0">
                        <a:lnSpc>
                          <a:spcPct val="107000"/>
                        </a:lnSpc>
                        <a:spcBef>
                          <a:spcPts val="200"/>
                        </a:spcBef>
                        <a:spcAft>
                          <a:spcPts val="2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gridSpan="2">
                  <a:txBody>
                    <a:bodyPr/>
                    <a:lstStyle/>
                    <a:p>
                      <a:pPr marL="0" marR="0" algn="ctr">
                        <a:lnSpc>
                          <a:spcPct val="107000"/>
                        </a:lnSpc>
                        <a:spcBef>
                          <a:spcPts val="200"/>
                        </a:spcBef>
                        <a:spcAft>
                          <a:spcPts val="200"/>
                        </a:spcAft>
                      </a:pPr>
                      <a:r>
                        <a:rPr lang="en-US" sz="1200" dirty="0">
                          <a:effectLst/>
                        </a:rPr>
                        <a:t>Uptake of HIV Services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0" algn="ctr">
                        <a:lnSpc>
                          <a:spcPct val="107000"/>
                        </a:lnSpc>
                        <a:spcBef>
                          <a:spcPts val="200"/>
                        </a:spcBef>
                        <a:spcAft>
                          <a:spcPts val="2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56064">
                <a:tc>
                  <a:txBody>
                    <a:bodyPr/>
                    <a:lstStyle/>
                    <a:p>
                      <a:pPr marL="0" marR="0">
                        <a:lnSpc>
                          <a:spcPct val="107000"/>
                        </a:lnSpc>
                        <a:spcBef>
                          <a:spcPts val="200"/>
                        </a:spcBef>
                        <a:spcAft>
                          <a:spcPts val="200"/>
                        </a:spcAft>
                      </a:pPr>
                      <a:r>
                        <a:rPr lang="en-US" sz="1200" dirty="0">
                          <a:effectLst/>
                        </a:rPr>
                        <a:t>Characteristic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Overall, N = 241</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Enrolled, N = 223</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Not Enrolled, N = 18</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p-value</a:t>
                      </a:r>
                      <a:r>
                        <a:rPr lang="en-US" sz="1200" baseline="300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303973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Results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655093" y="1138021"/>
            <a:ext cx="9935569" cy="40703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97156313"/>
              </p:ext>
            </p:extLst>
          </p:nvPr>
        </p:nvGraphicFramePr>
        <p:xfrm>
          <a:off x="838200" y="2034860"/>
          <a:ext cx="10515600" cy="2456970"/>
        </p:xfrm>
        <a:graphic>
          <a:graphicData uri="http://schemas.openxmlformats.org/drawingml/2006/table">
            <a:tbl>
              <a:tblPr firstRow="1" bandRow="1">
                <a:tableStyleId>{5C22544A-7EE6-4342-B048-85BDC9FD1C3A}</a:tableStyleId>
              </a:tblPr>
              <a:tblGrid>
                <a:gridCol w="4270188"/>
                <a:gridCol w="637372"/>
                <a:gridCol w="1417787"/>
                <a:gridCol w="1514549"/>
                <a:gridCol w="1731214"/>
                <a:gridCol w="944490"/>
              </a:tblGrid>
              <a:tr h="409495">
                <a:tc>
                  <a:txBody>
                    <a:bodyPr/>
                    <a:lstStyle/>
                    <a:p>
                      <a:pPr marL="0" marR="0">
                        <a:lnSpc>
                          <a:spcPct val="107000"/>
                        </a:lnSpc>
                        <a:spcBef>
                          <a:spcPts val="500"/>
                        </a:spcBef>
                        <a:spcAft>
                          <a:spcPts val="500"/>
                        </a:spcAft>
                      </a:pPr>
                      <a:r>
                        <a:rPr lang="en-US" sz="1200" dirty="0">
                          <a:effectLst/>
                        </a:rPr>
                        <a:t>Improve HIV Testing and Diagnosis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107 (44%)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102 (46%)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 (28%)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dirty="0">
                          <a:effectLst/>
                        </a:rPr>
                        <a:t>Enhance HIV Treatment and Care Services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43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39 (17%)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 (22%)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dirty="0">
                          <a:effectLst/>
                        </a:rPr>
                        <a:t>Target Vulnerable Populations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241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79 (33%)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72 (32%)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 (39%)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dirty="0">
                          <a:effectLst/>
                        </a:rPr>
                        <a:t>Strengthen Data Collection and Monitoring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241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38 (16%)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37 (17%)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 (5.6%)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dirty="0">
                          <a:effectLst/>
                          <a:highlight>
                            <a:srgbClr val="FFFF00"/>
                          </a:highlight>
                        </a:rPr>
                        <a:t>Foster Collaboration and Partnerships</a:t>
                      </a: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highlight>
                            <a:srgbClr val="FFFF00"/>
                          </a:highlight>
                        </a:rPr>
                        <a:t>31 (13%)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29 (13%)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 (11%)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&gt;0.99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a:effectLst/>
                        </a:rPr>
                        <a:t>Address Social and Structural Determinants of HIV</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44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42 (19%)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 (11%)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0.54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40139420"/>
              </p:ext>
            </p:extLst>
          </p:nvPr>
        </p:nvGraphicFramePr>
        <p:xfrm>
          <a:off x="838200" y="1387743"/>
          <a:ext cx="10515600" cy="580452"/>
        </p:xfrm>
        <a:graphic>
          <a:graphicData uri="http://schemas.openxmlformats.org/drawingml/2006/table">
            <a:tbl>
              <a:tblPr firstRow="1" bandRow="1">
                <a:tableStyleId>{5C22544A-7EE6-4342-B048-85BDC9FD1C3A}</a:tableStyleId>
              </a:tblPr>
              <a:tblGrid>
                <a:gridCol w="4270188"/>
                <a:gridCol w="637372"/>
                <a:gridCol w="1417787"/>
                <a:gridCol w="1514549"/>
                <a:gridCol w="1731214"/>
                <a:gridCol w="944490"/>
              </a:tblGrid>
              <a:tr h="290226">
                <a:tc gridSpan="3">
                  <a:txBody>
                    <a:bodyPr/>
                    <a:lstStyle/>
                    <a:p>
                      <a:pPr marL="0" marR="0">
                        <a:lnSpc>
                          <a:spcPct val="107000"/>
                        </a:lnSpc>
                        <a:spcBef>
                          <a:spcPts val="200"/>
                        </a:spcBef>
                        <a:spcAft>
                          <a:spcPts val="2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gridSpan="2">
                  <a:txBody>
                    <a:bodyPr/>
                    <a:lstStyle/>
                    <a:p>
                      <a:pPr marL="0" marR="0" algn="ctr">
                        <a:lnSpc>
                          <a:spcPct val="107000"/>
                        </a:lnSpc>
                        <a:spcBef>
                          <a:spcPts val="200"/>
                        </a:spcBef>
                        <a:spcAft>
                          <a:spcPts val="200"/>
                        </a:spcAft>
                      </a:pPr>
                      <a:r>
                        <a:rPr lang="en-US" sz="1200" dirty="0">
                          <a:effectLst/>
                        </a:rPr>
                        <a:t>Uptake of HIV Services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0" algn="ctr">
                        <a:lnSpc>
                          <a:spcPct val="107000"/>
                        </a:lnSpc>
                        <a:spcBef>
                          <a:spcPts val="200"/>
                        </a:spcBef>
                        <a:spcAft>
                          <a:spcPts val="2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290226">
                <a:tc>
                  <a:txBody>
                    <a:bodyPr/>
                    <a:lstStyle/>
                    <a:p>
                      <a:pPr marL="0" marR="0">
                        <a:lnSpc>
                          <a:spcPct val="107000"/>
                        </a:lnSpc>
                        <a:spcBef>
                          <a:spcPts val="200"/>
                        </a:spcBef>
                        <a:spcAft>
                          <a:spcPts val="200"/>
                        </a:spcAft>
                      </a:pPr>
                      <a:r>
                        <a:rPr lang="en-US" sz="1200" dirty="0">
                          <a:effectLst/>
                        </a:rPr>
                        <a:t>Characteristic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Overall, N = 241</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Enrolled, N = 223</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Not Enrolled, N = 18</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p-value</a:t>
                      </a:r>
                      <a:r>
                        <a:rPr lang="en-US" sz="1200" baseline="300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724758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Results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655093" y="1138021"/>
            <a:ext cx="9935569" cy="407035"/>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97156313"/>
              </p:ext>
            </p:extLst>
          </p:nvPr>
        </p:nvGraphicFramePr>
        <p:xfrm>
          <a:off x="838200" y="2034860"/>
          <a:ext cx="10515600" cy="2456970"/>
        </p:xfrm>
        <a:graphic>
          <a:graphicData uri="http://schemas.openxmlformats.org/drawingml/2006/table">
            <a:tbl>
              <a:tblPr firstRow="1" bandRow="1">
                <a:tableStyleId>{5C22544A-7EE6-4342-B048-85BDC9FD1C3A}</a:tableStyleId>
              </a:tblPr>
              <a:tblGrid>
                <a:gridCol w="4270188"/>
                <a:gridCol w="637372"/>
                <a:gridCol w="1417787"/>
                <a:gridCol w="1514549"/>
                <a:gridCol w="1731214"/>
                <a:gridCol w="944490"/>
              </a:tblGrid>
              <a:tr h="409495">
                <a:tc>
                  <a:txBody>
                    <a:bodyPr/>
                    <a:lstStyle/>
                    <a:p>
                      <a:pPr marL="0" marR="0">
                        <a:lnSpc>
                          <a:spcPct val="107000"/>
                        </a:lnSpc>
                        <a:spcBef>
                          <a:spcPts val="500"/>
                        </a:spcBef>
                        <a:spcAft>
                          <a:spcPts val="500"/>
                        </a:spcAft>
                      </a:pPr>
                      <a:r>
                        <a:rPr lang="en-US" sz="1200" dirty="0">
                          <a:effectLst/>
                        </a:rPr>
                        <a:t>Improve HIV Testing and Diagnosis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107 (44%)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102 (46%)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5 (28%)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dirty="0">
                          <a:effectLst/>
                        </a:rPr>
                        <a:t>Enhance HIV Treatment and Care Services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43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39 (17%)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 (22%)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dirty="0">
                          <a:effectLst/>
                        </a:rPr>
                        <a:t>Target Vulnerable Populations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241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79 (33%)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72 (32%)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7 (39%)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dirty="0">
                          <a:effectLst/>
                        </a:rPr>
                        <a:t>Strengthen Data Collection and Monitoring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241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38 (16%)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37 (17%)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1 (5.6%)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0.32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dirty="0">
                          <a:effectLst/>
                          <a:highlight>
                            <a:srgbClr val="FFFF00"/>
                          </a:highlight>
                        </a:rPr>
                        <a:t>Foster Collaboration and Partnerships</a:t>
                      </a: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highlight>
                            <a:srgbClr val="FFFF00"/>
                          </a:highlight>
                        </a:rPr>
                        <a:t>31 (13%)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29 (13%)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2 (11%)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highlight>
                            <a:srgbClr val="FFFF00"/>
                          </a:highlight>
                        </a:rPr>
                        <a:t>&gt;0.99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409495">
                <a:tc>
                  <a:txBody>
                    <a:bodyPr/>
                    <a:lstStyle/>
                    <a:p>
                      <a:pPr marL="0" marR="0">
                        <a:lnSpc>
                          <a:spcPct val="107000"/>
                        </a:lnSpc>
                        <a:spcBef>
                          <a:spcPts val="500"/>
                        </a:spcBef>
                        <a:spcAft>
                          <a:spcPts val="500"/>
                        </a:spcAft>
                      </a:pPr>
                      <a:r>
                        <a:rPr lang="en-US" sz="1200">
                          <a:effectLst/>
                        </a:rPr>
                        <a:t>Address Social and Structural Determinants of HIV</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241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a:effectLst/>
                        </a:rPr>
                        <a:t>44 (18%)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42 (19%)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2 (11%)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500"/>
                        </a:spcBef>
                        <a:spcAft>
                          <a:spcPts val="500"/>
                        </a:spcAft>
                      </a:pPr>
                      <a:r>
                        <a:rPr lang="en-US" sz="1200" dirty="0">
                          <a:effectLst/>
                        </a:rPr>
                        <a:t>0.54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40139420"/>
              </p:ext>
            </p:extLst>
          </p:nvPr>
        </p:nvGraphicFramePr>
        <p:xfrm>
          <a:off x="838200" y="1387743"/>
          <a:ext cx="10515600" cy="580452"/>
        </p:xfrm>
        <a:graphic>
          <a:graphicData uri="http://schemas.openxmlformats.org/drawingml/2006/table">
            <a:tbl>
              <a:tblPr firstRow="1" bandRow="1">
                <a:tableStyleId>{5C22544A-7EE6-4342-B048-85BDC9FD1C3A}</a:tableStyleId>
              </a:tblPr>
              <a:tblGrid>
                <a:gridCol w="4270188"/>
                <a:gridCol w="637372"/>
                <a:gridCol w="1417787"/>
                <a:gridCol w="1514549"/>
                <a:gridCol w="1731214"/>
                <a:gridCol w="944490"/>
              </a:tblGrid>
              <a:tr h="290226">
                <a:tc gridSpan="3">
                  <a:txBody>
                    <a:bodyPr/>
                    <a:lstStyle/>
                    <a:p>
                      <a:pPr marL="0" marR="0">
                        <a:lnSpc>
                          <a:spcPct val="107000"/>
                        </a:lnSpc>
                        <a:spcBef>
                          <a:spcPts val="200"/>
                        </a:spcBef>
                        <a:spcAft>
                          <a:spcPts val="2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gridSpan="2">
                  <a:txBody>
                    <a:bodyPr/>
                    <a:lstStyle/>
                    <a:p>
                      <a:pPr marL="0" marR="0" algn="ctr">
                        <a:lnSpc>
                          <a:spcPct val="107000"/>
                        </a:lnSpc>
                        <a:spcBef>
                          <a:spcPts val="200"/>
                        </a:spcBef>
                        <a:spcAft>
                          <a:spcPts val="200"/>
                        </a:spcAft>
                      </a:pPr>
                      <a:r>
                        <a:rPr lang="en-US" sz="1200" dirty="0">
                          <a:effectLst/>
                        </a:rPr>
                        <a:t>Uptake of HIV Services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0" algn="ctr">
                        <a:lnSpc>
                          <a:spcPct val="107000"/>
                        </a:lnSpc>
                        <a:spcBef>
                          <a:spcPts val="200"/>
                        </a:spcBef>
                        <a:spcAft>
                          <a:spcPts val="2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290226">
                <a:tc>
                  <a:txBody>
                    <a:bodyPr/>
                    <a:lstStyle/>
                    <a:p>
                      <a:pPr marL="0" marR="0">
                        <a:lnSpc>
                          <a:spcPct val="107000"/>
                        </a:lnSpc>
                        <a:spcBef>
                          <a:spcPts val="200"/>
                        </a:spcBef>
                        <a:spcAft>
                          <a:spcPts val="200"/>
                        </a:spcAft>
                      </a:pPr>
                      <a:r>
                        <a:rPr lang="en-US" sz="1200" dirty="0">
                          <a:effectLst/>
                        </a:rPr>
                        <a:t>Characteristic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Overall, N = 241</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Enrolled, N = 223</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Not Enrolled, N = 18</a:t>
                      </a:r>
                      <a:r>
                        <a:rPr lang="en-US" sz="1200" baseline="300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200"/>
                        </a:spcBef>
                        <a:spcAft>
                          <a:spcPts val="200"/>
                        </a:spcAft>
                      </a:pPr>
                      <a:r>
                        <a:rPr lang="en-US" sz="1200" dirty="0">
                          <a:effectLst/>
                        </a:rPr>
                        <a:t>p-value</a:t>
                      </a:r>
                      <a:r>
                        <a:rPr lang="en-US" sz="1200" baseline="300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2755060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Results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632704" y="1138021"/>
            <a:ext cx="10327570" cy="4344010"/>
          </a:xfrm>
          <a:prstGeom prst="rect">
            <a:avLst/>
          </a:prstGeom>
        </p:spPr>
        <p:txBody>
          <a:bodyPr wrap="square">
            <a:spAutoFit/>
          </a:bodyPr>
          <a:lstStyle/>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This study examined the characteristics and factors associated with the uptake of HIV services among men who have sex with men (MSM) in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Embu</a:t>
            </a:r>
            <a:r>
              <a:rPr lang="en-US" dirty="0">
                <a:latin typeface="Times New Roman" panose="02020603050405020304" pitchFamily="18" charset="0"/>
                <a:ea typeface="Times New Roman" panose="02020603050405020304" pitchFamily="18" charset="0"/>
                <a:cs typeface="Times New Roman" panose="02020603050405020304" pitchFamily="18" charset="0"/>
              </a:rPr>
              <a:t> County, Kenya, using data from 241 participants. The median age of the participants was 25 years (IQR: 19.0–38.0), with no significant difference in age between those enrolled in HIV services and those not enrolled (p = 0.60). However, a significant geographic variation was observed in service enrollment across sub-counties (p = 0.009). MSM from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Manyatta</a:t>
            </a:r>
            <a:r>
              <a:rPr lang="en-US" dirty="0">
                <a:latin typeface="Times New Roman" panose="02020603050405020304" pitchFamily="18" charset="0"/>
                <a:ea typeface="Times New Roman" panose="02020603050405020304" pitchFamily="18" charset="0"/>
                <a:cs typeface="Times New Roman" panose="02020603050405020304" pitchFamily="18" charset="0"/>
              </a:rPr>
              <a:t> (30%) and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Runyenjes</a:t>
            </a:r>
            <a:r>
              <a:rPr lang="en-US" dirty="0">
                <a:latin typeface="Times New Roman" panose="02020603050405020304" pitchFamily="18" charset="0"/>
                <a:ea typeface="Times New Roman" panose="02020603050405020304" pitchFamily="18" charset="0"/>
                <a:cs typeface="Times New Roman" panose="02020603050405020304" pitchFamily="18" charset="0"/>
              </a:rPr>
              <a:t> (32%) were more likely to be enrolled in HIV services compared to those from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Mbeere</a:t>
            </a:r>
            <a:r>
              <a:rPr lang="en-US" dirty="0">
                <a:latin typeface="Times New Roman" panose="02020603050405020304" pitchFamily="18" charset="0"/>
                <a:ea typeface="Times New Roman" panose="02020603050405020304" pitchFamily="18" charset="0"/>
                <a:cs typeface="Times New Roman" panose="02020603050405020304" pitchFamily="18" charset="0"/>
              </a:rPr>
              <a:t> North (19%), while no participants from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Mbeere</a:t>
            </a:r>
            <a:r>
              <a:rPr lang="en-US" dirty="0">
                <a:latin typeface="Times New Roman" panose="02020603050405020304" pitchFamily="18" charset="0"/>
                <a:ea typeface="Times New Roman" panose="02020603050405020304" pitchFamily="18" charset="0"/>
                <a:cs typeface="Times New Roman" panose="02020603050405020304" pitchFamily="18" charset="0"/>
              </a:rPr>
              <a:t> South who were not enrolled reported receiving services.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A notable 95% of participants reported using condoms. Although a higher proportion of those enrolled in HIV services (96%) reported consistent condom use compared to the non-enrolled group (83%), this difference was not statistically significant (p = 0.062). The pre-exposure prophylaxis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PrEP</a:t>
            </a:r>
            <a:r>
              <a:rPr lang="en-US" dirty="0">
                <a:latin typeface="Times New Roman" panose="02020603050405020304" pitchFamily="18" charset="0"/>
                <a:ea typeface="Times New Roman" panose="02020603050405020304" pitchFamily="18" charset="0"/>
                <a:cs typeface="Times New Roman" panose="02020603050405020304" pitchFamily="18" charset="0"/>
              </a:rPr>
              <a:t>) uptake was 26%, with no significant difference between the enrolled and non-enrolled participants (p = 0.57). Similarly, post-exposure prophylaxis (PEP) use was low (8.3%), without significant variation between the two groups (p = 0.38). Regular HIV testing was reported by 28% of participants. While 30% of those enrolled had undergone regular testing, compared to 11% of the non-enrolled, this difference did not reach statistical significance (p = 0.094).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437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Results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2" name="Rectangle 1"/>
          <p:cNvSpPr/>
          <p:nvPr/>
        </p:nvSpPr>
        <p:spPr>
          <a:xfrm>
            <a:off x="528034" y="1552876"/>
            <a:ext cx="10548150" cy="3518977"/>
          </a:xfrm>
          <a:prstGeom prst="rect">
            <a:avLst/>
          </a:prstGeom>
        </p:spPr>
        <p:txBody>
          <a:bodyPr wrap="square">
            <a:spAutoFit/>
          </a:bodyPr>
          <a:lstStyle/>
          <a:p>
            <a:pPr>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Comfort with HIV programs was significantly associated with enrollment in services (p = 0.020). Among those enrolled, 33% reported being completely comfortable with the programs, compared to 17% of those not enrolled. Conversely, 39% of those not comfortable with the programs were not enrolled, suggesting that comfort with service delivery is an important factor in facilitating service uptake. Satisfaction with the HIV programs also influenced enrollment (p = 0.048), with 34% of those enrolled being satisfied compared to 17% of non-enrolled participants</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Significant differences in access to HIV services were observed. Among those enrolled in HIV services, 70% reported improved access to HIV testing, compared to only 33% of the non-enrolled participants (p = 0.001). Additionally, awareness of increased funding for HIV research was significantly associated with enrollment in services (p = 0.039), with 35% of those enrolled being aware of these efforts, compared to 11% of the non-enrolled participants. </a:t>
            </a:r>
            <a:endParaRPr lang="en-US" dirty="0"/>
          </a:p>
        </p:txBody>
      </p:sp>
    </p:spTree>
    <p:extLst>
      <p:ext uri="{BB962C8B-B14F-4D97-AF65-F5344CB8AC3E}">
        <p14:creationId xmlns:p14="http://schemas.microsoft.com/office/powerpoint/2010/main" val="1374504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Results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631064" y="1209168"/>
            <a:ext cx="9959685" cy="4768357"/>
          </a:xfrm>
          <a:prstGeom prst="rect">
            <a:avLst/>
          </a:prstGeom>
        </p:spPr>
        <p:txBody>
          <a:bodyPr wrap="square">
            <a:spAutoFit/>
          </a:bodyPr>
          <a:lstStyle/>
          <a:p>
            <a:pPr>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These findings emphasize the importance of accessible HIV testing and the visibility of research investments in enhancing service uptake</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latin typeface="Times New Roman" panose="02020603050405020304" pitchFamily="18" charset="0"/>
                <a:ea typeface="Times New Roman" panose="02020603050405020304" pitchFamily="18" charset="0"/>
                <a:cs typeface="Times New Roman" panose="02020603050405020304" pitchFamily="18" charset="0"/>
              </a:rPr>
              <a:t>Univariate</a:t>
            </a:r>
            <a:r>
              <a:rPr lang="en-US" dirty="0">
                <a:latin typeface="Times New Roman" panose="02020603050405020304" pitchFamily="18" charset="0"/>
                <a:ea typeface="Times New Roman" panose="02020603050405020304" pitchFamily="18" charset="0"/>
                <a:cs typeface="Times New Roman" panose="02020603050405020304" pitchFamily="18" charset="0"/>
              </a:rPr>
              <a:t> and multivariate logistic regression analyses were conducted to further explore the factors associated with service enrollment. In the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univariate</a:t>
            </a:r>
            <a:r>
              <a:rPr lang="en-US" dirty="0">
                <a:latin typeface="Times New Roman" panose="02020603050405020304" pitchFamily="18" charset="0"/>
                <a:ea typeface="Times New Roman" panose="02020603050405020304" pitchFamily="18" charset="0"/>
                <a:cs typeface="Times New Roman" panose="02020603050405020304" pitchFamily="18" charset="0"/>
              </a:rPr>
              <a:t> analysis, participants who felt completely comfortable with HIV programs had over three times the odds of being enrolled (OR = 3.13, 95% CI: 1.45–6.72, p = 0.004). Improved access to HIV testing was also a strong predictor of enrollment (OR = 3.29, 95% CI: 1.65–7.83, p = 0.001), as was awareness of increased HIV research funding (OR = 2.43, 95% CI: 1.14–5.32, p = 0.032</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In the multivariate analysis, several factors remained significant. Improved access to HIV testing (AOR = 3.21, 95% CI: 1.51–7.68, p = 0.002) and comfort with HIV programs (AOR = 2.94, 95% CI: 1.35–6.58, p = 0.005) were key predictors of enrollment in services. Additionally, awareness of increased HIV research funding (AOR = 2.54, 95% CI: 1.23–5.61, p = 0.031) continued to show a significant association with service uptake.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366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Results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631064" y="1209168"/>
            <a:ext cx="9959685" cy="388696"/>
          </a:xfrm>
          <a:prstGeom prst="rect">
            <a:avLst/>
          </a:prstGeom>
        </p:spPr>
        <p:txBody>
          <a:bodyPr wrap="square">
            <a:spAutoFit/>
          </a:bodyPr>
          <a:lstStyle/>
          <a:p>
            <a:pPr>
              <a:lnSpc>
                <a:spcPct val="107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p:nvPr/>
        </p:nvPicPr>
        <p:blipFill>
          <a:blip r:embed="rId6"/>
          <a:stretch>
            <a:fillRect/>
          </a:stretch>
        </p:blipFill>
        <p:spPr>
          <a:xfrm>
            <a:off x="218941" y="940159"/>
            <a:ext cx="11088710" cy="5035638"/>
          </a:xfrm>
          <a:prstGeom prst="rect">
            <a:avLst/>
          </a:prstGeom>
        </p:spPr>
      </p:pic>
    </p:spTree>
    <p:extLst>
      <p:ext uri="{BB962C8B-B14F-4D97-AF65-F5344CB8AC3E}">
        <p14:creationId xmlns:p14="http://schemas.microsoft.com/office/powerpoint/2010/main" val="24715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Results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4236246169"/>
              </p:ext>
            </p:extLst>
          </p:nvPr>
        </p:nvGraphicFramePr>
        <p:xfrm>
          <a:off x="444674" y="1138025"/>
          <a:ext cx="10515600" cy="4797235"/>
        </p:xfrm>
        <a:graphic>
          <a:graphicData uri="http://schemas.openxmlformats.org/drawingml/2006/table">
            <a:tbl>
              <a:tblPr firstRow="1" firstCol="1" bandRow="1"/>
              <a:tblGrid>
                <a:gridCol w="3505200"/>
                <a:gridCol w="3505200"/>
                <a:gridCol w="3505200"/>
              </a:tblGrid>
              <a:tr h="223445">
                <a:tc>
                  <a:txBody>
                    <a:bodyPr/>
                    <a:lstStyle/>
                    <a:p>
                      <a:pPr marL="0" marR="0">
                        <a:lnSpc>
                          <a:spcPct val="107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Code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Examples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Stigma/Internal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Internalized shame or reluctance to access services due to fear of judgment.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a:effectLst/>
                          <a:latin typeface="Times New Roman" panose="02020603050405020304" pitchFamily="18" charset="0"/>
                          <a:ea typeface="Calibri" panose="020F0502020204030204" pitchFamily="34" charset="0"/>
                          <a:cs typeface="Times New Roman" panose="02020603050405020304" pitchFamily="18" charset="0"/>
                        </a:rPr>
                        <a:t>"I don't attend regularly because of stigma."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Discrimination/External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Discriminatory behavior from healthcare workers or community members.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a:effectLst/>
                          <a:latin typeface="Times New Roman" panose="02020603050405020304" pitchFamily="18" charset="0"/>
                          <a:ea typeface="Calibri" panose="020F0502020204030204" pitchFamily="34" charset="0"/>
                          <a:cs typeface="Times New Roman" panose="02020603050405020304" pitchFamily="18" charset="0"/>
                        </a:rPr>
                        <a:t>"Healthcare workers are ladies... they bring discrimination to MSM."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Peer Support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Receiving assistance, education, or counseling from peers.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a:effectLst/>
                          <a:latin typeface="Times New Roman" panose="02020603050405020304" pitchFamily="18" charset="0"/>
                          <a:ea typeface="Calibri" panose="020F0502020204030204" pitchFamily="34" charset="0"/>
                          <a:cs typeface="Times New Roman" panose="02020603050405020304" pitchFamily="18" charset="0"/>
                        </a:rPr>
                        <a:t>"I receive services through my peer educator."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Trust Issues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Distrust towards service providers due to confidentiality breaches or discrimination.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a:effectLst/>
                          <a:latin typeface="Times New Roman" panose="02020603050405020304" pitchFamily="18" charset="0"/>
                          <a:ea typeface="Calibri" panose="020F0502020204030204" pitchFamily="34" charset="0"/>
                          <a:cs typeface="Times New Roman" panose="02020603050405020304" pitchFamily="18" charset="0"/>
                        </a:rPr>
                        <a:t>"Female health workers disclose our secrets."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HIV Testing/Access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Availability or lack of testing services and self-test kits.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a:effectLst/>
                          <a:latin typeface="Times New Roman" panose="02020603050405020304" pitchFamily="18" charset="0"/>
                          <a:ea typeface="Calibri" panose="020F0502020204030204" pitchFamily="34" charset="0"/>
                          <a:cs typeface="Times New Roman" panose="02020603050405020304" pitchFamily="18" charset="0"/>
                        </a:rPr>
                        <a:t>"We need self-test kits for those in remote areas."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Service Gaps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Shortages of essential commodities like condoms, lubricants, and STI drugs.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a:effectLst/>
                          <a:latin typeface="Times New Roman" panose="02020603050405020304" pitchFamily="18" charset="0"/>
                          <a:ea typeface="Calibri" panose="020F0502020204030204" pitchFamily="34" charset="0"/>
                          <a:cs typeface="Times New Roman" panose="02020603050405020304" pitchFamily="18" charset="0"/>
                        </a:rPr>
                        <a:t>"There is a shortage of lubes and condoms."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Financial Support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Need for financial aid or food assistance for people living with HIV.</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a:effectLst/>
                          <a:latin typeface="Times New Roman" panose="02020603050405020304" pitchFamily="18" charset="0"/>
                          <a:ea typeface="Calibri" panose="020F0502020204030204" pitchFamily="34" charset="0"/>
                          <a:cs typeface="Times New Roman" panose="02020603050405020304" pitchFamily="18" charset="0"/>
                        </a:rPr>
                        <a:t>"Support people living with HIV with food and financial aid."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Access to Services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Accessibility and availability of health services in urban and rural areas.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a:effectLst/>
                          <a:latin typeface="Times New Roman" panose="02020603050405020304" pitchFamily="18" charset="0"/>
                          <a:ea typeface="Calibri" panose="020F0502020204030204" pitchFamily="34" charset="0"/>
                          <a:cs typeface="Times New Roman" panose="02020603050405020304" pitchFamily="18" charset="0"/>
                        </a:rPr>
                        <a:t>"Services don't reach rural areas."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Donor Funding Issues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Concerns about the misallocation of donor funds.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a:effectLst/>
                          <a:latin typeface="Times New Roman" panose="02020603050405020304" pitchFamily="18" charset="0"/>
                          <a:ea typeface="Calibri" panose="020F0502020204030204" pitchFamily="34" charset="0"/>
                          <a:cs typeface="Times New Roman" panose="02020603050405020304" pitchFamily="18" charset="0"/>
                        </a:rPr>
                        <a:t>"Funds are given to big organizations... they don't understand our challenges."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457379">
                <a:tc>
                  <a:txBody>
                    <a:bodyPr/>
                    <a:lstStyle/>
                    <a:p>
                      <a:pPr marL="0" marR="0">
                        <a:lnSpc>
                          <a:spcPct val="107000"/>
                        </a:lnSpc>
                        <a:spcBef>
                          <a:spcPts val="0"/>
                        </a:spcBef>
                        <a:spcAft>
                          <a:spcPts val="80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Community-Based Organizations (CBOs)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The role of grassroots organizations in supporting MSM communities.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"ATLO helps us know our status and prevent infections."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bl>
          </a:graphicData>
        </a:graphic>
      </p:graphicFrame>
      <p:sp>
        <p:nvSpPr>
          <p:cNvPr id="5" name="Rectangle 2"/>
          <p:cNvSpPr>
            <a:spLocks noChangeArrowheads="1"/>
          </p:cNvSpPr>
          <p:nvPr/>
        </p:nvSpPr>
        <p:spPr bwMode="auto">
          <a:xfrm>
            <a:off x="412124" y="751925"/>
            <a:ext cx="124764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Table 4.3: Summary of key themes identified from thematic analysis of qualitative interviews and open ended questions</a:t>
            </a:r>
            <a:endParaRPr kumimoji="0" lang="en-US"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329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Background</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2" name="TextBox 1">
            <a:extLst>
              <a:ext uri="{FF2B5EF4-FFF2-40B4-BE49-F238E27FC236}">
                <a16:creationId xmlns:a16="http://schemas.microsoft.com/office/drawing/2014/main" xmlns="" id="{76352781-9DC1-DABC-FA0F-003FC277EC64}"/>
              </a:ext>
            </a:extLst>
          </p:cNvPr>
          <p:cNvSpPr txBox="1"/>
          <p:nvPr/>
        </p:nvSpPr>
        <p:spPr>
          <a:xfrm>
            <a:off x="532387" y="1271997"/>
            <a:ext cx="11093825" cy="3785652"/>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Across sub-Saharan Africa, HIV disproportionately affects men-who-have-sex-with-men (MSM) compared with other men of the same age group in the general population. Access to HIV services remains low among this group although several effective interventions have been documented. It is therefore important to identify what has worked well to increase the reach of HIV services among MSM. HIV prevalence among men having sex with men (MSM) in Kenya is 25% compared to the general male population 3.1 % (KENPHIA 2018) which is accountable of 15.2% of HIV new infections by February 2023. (BMC </a:t>
            </a:r>
            <a:r>
              <a:rPr lang="en-US" sz="2400" dirty="0" err="1"/>
              <a:t>Absract</a:t>
            </a:r>
            <a:r>
              <a:rPr lang="en-US" sz="2400" dirty="0"/>
              <a:t> data) Despite scale-up of HIV testing services, many MSM remain unaware of their HIV status and thus do not benefit from accessing HIV treatment or prevention services.</a:t>
            </a:r>
            <a:endParaRPr lang="x-none" sz="2400" dirty="0"/>
          </a:p>
        </p:txBody>
      </p:sp>
    </p:spTree>
    <p:extLst>
      <p:ext uri="{BB962C8B-B14F-4D97-AF65-F5344CB8AC3E}">
        <p14:creationId xmlns:p14="http://schemas.microsoft.com/office/powerpoint/2010/main" val="337296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Conclusion and recommendations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356011" y="891647"/>
            <a:ext cx="11389522" cy="5039328"/>
          </a:xfrm>
          <a:prstGeom prst="rect">
            <a:avLst/>
          </a:prstGeom>
        </p:spPr>
        <p:txBody>
          <a:bodyPr wrap="square">
            <a:spAutoFit/>
          </a:bodyPr>
          <a:lstStyle/>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This study has highlighted the significant barriers and facilitators influencing the uptake of HIV services among Men Who Have Sex with Men (MSM) in </a:t>
            </a:r>
            <a:r>
              <a:rPr lang="en-US" dirty="0" err="1">
                <a:latin typeface="Times New Roman" panose="02020603050405020304" pitchFamily="18" charset="0"/>
                <a:ea typeface="Calibri" panose="020F0502020204030204" pitchFamily="34" charset="0"/>
                <a:cs typeface="Times New Roman" panose="02020603050405020304" pitchFamily="18" charset="0"/>
              </a:rPr>
              <a:t>Embu</a:t>
            </a:r>
            <a:r>
              <a:rPr lang="en-US" dirty="0">
                <a:latin typeface="Times New Roman" panose="02020603050405020304" pitchFamily="18" charset="0"/>
                <a:ea typeface="Calibri" panose="020F0502020204030204" pitchFamily="34" charset="0"/>
                <a:cs typeface="Times New Roman" panose="02020603050405020304" pitchFamily="18" charset="0"/>
              </a:rPr>
              <a:t> County, Kenya. The findings confirm that stigma, discrimination, and structural barriers continue to hinder access to HIV services for MSM, despite the availability of prevention and treatment options. The partnership between Arms To Lean On (ATLO) and Hope Worldwide Kenya (HWWK) demonstrated how community-based organizations (CBOs) can play a transformative role in improving health outcomes by providing culturally competent and community-driven services.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The research revealed that comfort with HIV programs, access to testing, and awareness of increased funding for HIV research are critical predictors of service uptake. The substantial increase in the number of MSM reached after the ATLO partnership shows the importance of community involvement and peer-led initiatives in building trust and encouraging health-seeking behavior. However, geographic disparities, limited mental health support, and low </a:t>
            </a:r>
            <a:r>
              <a:rPr lang="en-US" dirty="0" err="1">
                <a:latin typeface="Times New Roman" panose="02020603050405020304" pitchFamily="18" charset="0"/>
                <a:ea typeface="Calibri" panose="020F0502020204030204" pitchFamily="34" charset="0"/>
                <a:cs typeface="Times New Roman" panose="02020603050405020304" pitchFamily="18" charset="0"/>
              </a:rPr>
              <a:t>PrEP</a:t>
            </a:r>
            <a:r>
              <a:rPr lang="en-US" dirty="0">
                <a:latin typeface="Times New Roman" panose="02020603050405020304" pitchFamily="18" charset="0"/>
                <a:ea typeface="Calibri" panose="020F0502020204030204" pitchFamily="34" charset="0"/>
                <a:cs typeface="Times New Roman" panose="02020603050405020304" pitchFamily="18" charset="0"/>
              </a:rPr>
              <a:t> and PEP uptake remain challenges that need to be addressed.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The evidence suggests that a multifaceted approach is needed to tackle the complex social and structural factors affecting HIV service engagement. This approach should prioritize enhancing access, reducing stigma, integrating mental health services, and advocating for supportive legal frameworks. The results from this study can inform future interventions aimed at scaling up HIV prevention and care services for MSM, ultimately contributing to the 95-95-95 goals set by the global HIV response.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5306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Conclusion and recommendations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2" name="Rectangle 1"/>
          <p:cNvSpPr/>
          <p:nvPr/>
        </p:nvSpPr>
        <p:spPr>
          <a:xfrm>
            <a:off x="253284" y="807582"/>
            <a:ext cx="6096000" cy="4845557"/>
          </a:xfrm>
          <a:prstGeom prst="rect">
            <a:avLst/>
          </a:prstGeom>
        </p:spPr>
        <p:txBody>
          <a:bodyPr>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1. Address Stigma and Discrimination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Sensitize Healthcare Workers:</a:t>
            </a:r>
            <a:r>
              <a:rPr lang="en-US" dirty="0">
                <a:latin typeface="Times New Roman" panose="02020603050405020304" pitchFamily="18" charset="0"/>
                <a:ea typeface="Calibri" panose="020F0502020204030204" pitchFamily="34" charset="0"/>
                <a:cs typeface="Times New Roman" panose="02020603050405020304" pitchFamily="18" charset="0"/>
              </a:rPr>
              <a:t> Implement training programs to improve the cultural competence of healthcare providers, focusing on reducing stigma and discrimination toward MSM. Training should include Key Populations’ rights, legal considerations, and ethical service delivery.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Legal and Policy Advocacy:</a:t>
            </a:r>
            <a:r>
              <a:rPr lang="en-US" dirty="0">
                <a:latin typeface="Times New Roman" panose="02020603050405020304" pitchFamily="18" charset="0"/>
                <a:ea typeface="Calibri" panose="020F0502020204030204" pitchFamily="34" charset="0"/>
                <a:cs typeface="Times New Roman" panose="02020603050405020304" pitchFamily="18" charset="0"/>
              </a:rPr>
              <a:t> Advocate for the reform of punitive laws that criminalize same-sex relationships and hinder access to health services. Collaborate with legal organizations to provide legal support to MSM facing harassment or discrimination.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Community Awareness Campaigns:</a:t>
            </a:r>
            <a:r>
              <a:rPr lang="en-US" dirty="0">
                <a:latin typeface="Times New Roman" panose="02020603050405020304" pitchFamily="18" charset="0"/>
                <a:ea typeface="Calibri" panose="020F0502020204030204" pitchFamily="34" charset="0"/>
                <a:cs typeface="Times New Roman" panose="02020603050405020304" pitchFamily="18" charset="0"/>
              </a:rPr>
              <a:t> Increase public awareness efforts to address misconceptions about MSM and HIV. Use community dialogues and media to foster a supportive environment for all people to access HIV services without fear.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9741" y="897586"/>
            <a:ext cx="4665548" cy="4665548"/>
          </a:xfrm>
          <a:prstGeom prst="rect">
            <a:avLst/>
          </a:prstGeom>
        </p:spPr>
      </p:pic>
    </p:spTree>
    <p:extLst>
      <p:ext uri="{BB962C8B-B14F-4D97-AF65-F5344CB8AC3E}">
        <p14:creationId xmlns:p14="http://schemas.microsoft.com/office/powerpoint/2010/main" val="1199017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Conclusion and recommendations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433589" y="1088863"/>
            <a:ext cx="6096000" cy="4549194"/>
          </a:xfrm>
          <a:prstGeom prst="rect">
            <a:avLst/>
          </a:prstGeom>
        </p:spPr>
        <p:txBody>
          <a:bodyPr>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2. Enhance Community-Based Service Delivery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Expand Peer-Led Initiatives:</a:t>
            </a:r>
            <a:r>
              <a:rPr lang="en-US" dirty="0">
                <a:latin typeface="Times New Roman" panose="02020603050405020304" pitchFamily="18" charset="0"/>
                <a:ea typeface="Calibri" panose="020F0502020204030204" pitchFamily="34" charset="0"/>
                <a:cs typeface="Times New Roman" panose="02020603050405020304" pitchFamily="18" charset="0"/>
              </a:rPr>
              <a:t> Strengthen and expand peer-led outreach programs, as these have proven effective in increasing service uptake. Include more peer educators, outreach workers, and trainers to reach underserved regions, especially in remote areas like </a:t>
            </a:r>
            <a:r>
              <a:rPr lang="en-US" dirty="0" err="1">
                <a:latin typeface="Times New Roman" panose="02020603050405020304" pitchFamily="18" charset="0"/>
                <a:ea typeface="Calibri" panose="020F0502020204030204" pitchFamily="34" charset="0"/>
                <a:cs typeface="Times New Roman" panose="02020603050405020304" pitchFamily="18" charset="0"/>
              </a:rPr>
              <a:t>Manyatta</a:t>
            </a:r>
            <a:r>
              <a:rPr lang="en-US" dirty="0">
                <a:latin typeface="Times New Roman" panose="02020603050405020304" pitchFamily="18" charset="0"/>
                <a:ea typeface="Calibri" panose="020F0502020204030204" pitchFamily="34" charset="0"/>
                <a:cs typeface="Times New Roman" panose="02020603050405020304" pitchFamily="18" charset="0"/>
              </a:rPr>
              <a:t> and </a:t>
            </a:r>
            <a:r>
              <a:rPr lang="en-US" dirty="0" err="1">
                <a:latin typeface="Times New Roman" panose="02020603050405020304" pitchFamily="18" charset="0"/>
                <a:ea typeface="Calibri" panose="020F0502020204030204" pitchFamily="34" charset="0"/>
                <a:cs typeface="Times New Roman" panose="02020603050405020304" pitchFamily="18" charset="0"/>
              </a:rPr>
              <a:t>Mbeere</a:t>
            </a:r>
            <a:r>
              <a:rPr lang="en-US" dirty="0">
                <a:latin typeface="Times New Roman" panose="02020603050405020304" pitchFamily="18" charset="0"/>
                <a:ea typeface="Calibri" panose="020F0502020204030204" pitchFamily="34" charset="0"/>
                <a:cs typeface="Times New Roman" panose="02020603050405020304" pitchFamily="18" charset="0"/>
              </a:rPr>
              <a:t> North.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Decentralize Services:</a:t>
            </a:r>
            <a:r>
              <a:rPr lang="en-US" dirty="0">
                <a:latin typeface="Times New Roman" panose="02020603050405020304" pitchFamily="18" charset="0"/>
                <a:ea typeface="Calibri" panose="020F0502020204030204" pitchFamily="34" charset="0"/>
                <a:cs typeface="Times New Roman" panose="02020603050405020304" pitchFamily="18" charset="0"/>
              </a:rPr>
              <a:t> Establish satellite offices and mobile clinics in rural areas to make HIV services more accessible to MSM who face transportation challenges or fear visiting traditional health centers.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Improve Service Delivery at Drop-In Centers</a:t>
            </a:r>
            <a:r>
              <a:rPr lang="en-US" dirty="0">
                <a:latin typeface="Times New Roman" panose="02020603050405020304" pitchFamily="18" charset="0"/>
                <a:ea typeface="Calibri" panose="020F0502020204030204" pitchFamily="34" charset="0"/>
                <a:cs typeface="Times New Roman" panose="02020603050405020304" pitchFamily="18" charset="0"/>
              </a:rPr>
              <a:t>: Enhance counseling services, staff professionalism, and participant feedback mechanisms at drop-in centers to increase trust and engagement with health services.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419" y="861756"/>
            <a:ext cx="4476482" cy="4476482"/>
          </a:xfrm>
          <a:prstGeom prst="rect">
            <a:avLst/>
          </a:prstGeom>
        </p:spPr>
      </p:pic>
    </p:spTree>
    <p:extLst>
      <p:ext uri="{BB962C8B-B14F-4D97-AF65-F5344CB8AC3E}">
        <p14:creationId xmlns:p14="http://schemas.microsoft.com/office/powerpoint/2010/main" val="2551225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Conclusion and recommendations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369194" y="980464"/>
            <a:ext cx="6096000" cy="4845557"/>
          </a:xfrm>
          <a:prstGeom prst="rect">
            <a:avLst/>
          </a:prstGeom>
        </p:spPr>
        <p:txBody>
          <a:bodyPr>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3. Scale Up HIV Prevention and Testing Efforts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Increase </a:t>
            </a:r>
            <a:r>
              <a:rPr lang="en-US" b="1" dirty="0" err="1">
                <a:latin typeface="Times New Roman" panose="02020603050405020304" pitchFamily="18" charset="0"/>
                <a:ea typeface="Calibri" panose="020F0502020204030204" pitchFamily="34" charset="0"/>
                <a:cs typeface="Times New Roman" panose="02020603050405020304" pitchFamily="18" charset="0"/>
              </a:rPr>
              <a:t>PrEP</a:t>
            </a:r>
            <a:r>
              <a:rPr lang="en-US" b="1" dirty="0">
                <a:latin typeface="Times New Roman" panose="02020603050405020304" pitchFamily="18" charset="0"/>
                <a:ea typeface="Calibri" panose="020F0502020204030204" pitchFamily="34" charset="0"/>
                <a:cs typeface="Times New Roman" panose="02020603050405020304" pitchFamily="18" charset="0"/>
              </a:rPr>
              <a:t> and PEP Awareness:</a:t>
            </a:r>
            <a:r>
              <a:rPr lang="en-US" dirty="0">
                <a:latin typeface="Times New Roman" panose="02020603050405020304" pitchFamily="18" charset="0"/>
                <a:ea typeface="Calibri" panose="020F0502020204030204" pitchFamily="34" charset="0"/>
                <a:cs typeface="Times New Roman" panose="02020603050405020304" pitchFamily="18" charset="0"/>
              </a:rPr>
              <a:t> Conduct targeted campaigns to promote the benefits of </a:t>
            </a:r>
            <a:r>
              <a:rPr lang="en-US" dirty="0" err="1">
                <a:latin typeface="Times New Roman" panose="02020603050405020304" pitchFamily="18" charset="0"/>
                <a:ea typeface="Calibri" panose="020F0502020204030204" pitchFamily="34" charset="0"/>
                <a:cs typeface="Times New Roman" panose="02020603050405020304" pitchFamily="18" charset="0"/>
              </a:rPr>
              <a:t>PrEP</a:t>
            </a:r>
            <a:r>
              <a:rPr lang="en-US" dirty="0">
                <a:latin typeface="Times New Roman" panose="02020603050405020304" pitchFamily="18" charset="0"/>
                <a:ea typeface="Calibri" panose="020F0502020204030204" pitchFamily="34" charset="0"/>
                <a:cs typeface="Times New Roman" panose="02020603050405020304" pitchFamily="18" charset="0"/>
              </a:rPr>
              <a:t> and PEP, ensuring that MSM understand how these prevention tools work and where they can be accessed. Use digital platforms and peer networks for broader reach.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Expand HIV Testing Services:</a:t>
            </a:r>
            <a:r>
              <a:rPr lang="en-US" dirty="0">
                <a:latin typeface="Times New Roman" panose="02020603050405020304" pitchFamily="18" charset="0"/>
                <a:ea typeface="Calibri" panose="020F0502020204030204" pitchFamily="34" charset="0"/>
                <a:cs typeface="Times New Roman" panose="02020603050405020304" pitchFamily="18" charset="0"/>
              </a:rPr>
              <a:t> Improve the availability of HIV self-testing kits and mobile testing units to increase access to regular testing. Encourage frequent HIV testing as part of community outreach activities.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Integrate Prevention Services with Mental Health Support:</a:t>
            </a:r>
            <a:r>
              <a:rPr lang="en-US" dirty="0">
                <a:latin typeface="Times New Roman" panose="02020603050405020304" pitchFamily="18" charset="0"/>
                <a:ea typeface="Calibri" panose="020F0502020204030204" pitchFamily="34" charset="0"/>
                <a:cs typeface="Times New Roman" panose="02020603050405020304" pitchFamily="18" charset="0"/>
              </a:rPr>
              <a:t> Combine HIV prevention efforts with mental health services to address the psychological barriers that may discourage health-seeking behavior. Provide counseling for those at risk or living with HIV.</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893" y="1102236"/>
            <a:ext cx="4618149" cy="4618149"/>
          </a:xfrm>
          <a:prstGeom prst="rect">
            <a:avLst/>
          </a:prstGeom>
        </p:spPr>
      </p:pic>
    </p:spTree>
    <p:extLst>
      <p:ext uri="{BB962C8B-B14F-4D97-AF65-F5344CB8AC3E}">
        <p14:creationId xmlns:p14="http://schemas.microsoft.com/office/powerpoint/2010/main" val="159941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Conclusion and recommendations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369194" y="980464"/>
            <a:ext cx="6096000" cy="344069"/>
          </a:xfrm>
          <a:prstGeom prst="rect">
            <a:avLst/>
          </a:prstGeom>
        </p:spPr>
        <p:txBody>
          <a:bodyPr>
            <a:spAutoFit/>
          </a:bodyPr>
          <a:lstStyle/>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369194" y="1138021"/>
            <a:ext cx="6096000" cy="3853876"/>
          </a:xfrm>
          <a:prstGeom prst="rect">
            <a:avLst/>
          </a:prstGeom>
        </p:spPr>
        <p:txBody>
          <a:bodyPr>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4. Tailor Interventions to Address Geographic and Structural Disparities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Geographically Targeted Programs</a:t>
            </a:r>
            <a:r>
              <a:rPr lang="en-US" dirty="0">
                <a:latin typeface="Times New Roman" panose="02020603050405020304" pitchFamily="18" charset="0"/>
                <a:ea typeface="Calibri" panose="020F0502020204030204" pitchFamily="34" charset="0"/>
                <a:cs typeface="Times New Roman" panose="02020603050405020304" pitchFamily="18" charset="0"/>
              </a:rPr>
              <a:t>: Implement localized intervention strategies in sub-counties with lower enrollment rates, such as </a:t>
            </a:r>
            <a:r>
              <a:rPr lang="en-US" dirty="0" err="1">
                <a:latin typeface="Times New Roman" panose="02020603050405020304" pitchFamily="18" charset="0"/>
                <a:ea typeface="Calibri" panose="020F0502020204030204" pitchFamily="34" charset="0"/>
                <a:cs typeface="Times New Roman" panose="02020603050405020304" pitchFamily="18" charset="0"/>
              </a:rPr>
              <a:t>Manyatta</a:t>
            </a:r>
            <a:r>
              <a:rPr lang="en-US" dirty="0">
                <a:latin typeface="Times New Roman" panose="02020603050405020304" pitchFamily="18" charset="0"/>
                <a:ea typeface="Calibri" panose="020F0502020204030204" pitchFamily="34" charset="0"/>
                <a:cs typeface="Times New Roman" panose="02020603050405020304" pitchFamily="18" charset="0"/>
              </a:rPr>
              <a:t>, to address unique regional barriers. These could include localized awareness campaigns, transportation subsidies, or community-based HIV services.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Address Structural Determinants:</a:t>
            </a:r>
            <a:r>
              <a:rPr lang="en-US" dirty="0">
                <a:latin typeface="Times New Roman" panose="02020603050405020304" pitchFamily="18" charset="0"/>
                <a:ea typeface="Calibri" panose="020F0502020204030204" pitchFamily="34" charset="0"/>
                <a:cs typeface="Times New Roman" panose="02020603050405020304" pitchFamily="18" charset="0"/>
              </a:rPr>
              <a:t> Focus on tackling socio-economic factors, such as poverty and lack of education, that contribute to low service uptake. This may involve linking HIV services with social support programs, including employment and skills training.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5287" y="1324533"/>
            <a:ext cx="3503054" cy="3503054"/>
          </a:xfrm>
          <a:prstGeom prst="rect">
            <a:avLst/>
          </a:prstGeom>
        </p:spPr>
      </p:pic>
    </p:spTree>
    <p:extLst>
      <p:ext uri="{BB962C8B-B14F-4D97-AF65-F5344CB8AC3E}">
        <p14:creationId xmlns:p14="http://schemas.microsoft.com/office/powerpoint/2010/main" val="2828486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Conclusion and recommendations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369194" y="980464"/>
            <a:ext cx="6096000" cy="344069"/>
          </a:xfrm>
          <a:prstGeom prst="rect">
            <a:avLst/>
          </a:prstGeom>
        </p:spPr>
        <p:txBody>
          <a:bodyPr>
            <a:spAutoFit/>
          </a:bodyPr>
          <a:lstStyle/>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613893" y="1054332"/>
            <a:ext cx="6096000" cy="4845557"/>
          </a:xfrm>
          <a:prstGeom prst="rect">
            <a:avLst/>
          </a:prstGeom>
        </p:spPr>
        <p:txBody>
          <a:bodyPr>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5. Leverage Funding and Research to Improve Services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Increase Transparency in Funding</a:t>
            </a:r>
            <a:r>
              <a:rPr lang="en-US" dirty="0">
                <a:latin typeface="Times New Roman" panose="02020603050405020304" pitchFamily="18" charset="0"/>
                <a:ea typeface="Calibri" panose="020F0502020204030204" pitchFamily="34" charset="0"/>
                <a:cs typeface="Times New Roman" panose="02020603050405020304" pitchFamily="18" charset="0"/>
              </a:rPr>
              <a:t>: Ensure that MSM communities are aware of funding initiatives and how these resources are being used to improve services. Host community forums or newsletters  to share updates on program developments.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Strengthen Data Collection and Monitoring</a:t>
            </a:r>
            <a:r>
              <a:rPr lang="en-US" dirty="0">
                <a:latin typeface="Times New Roman" panose="02020603050405020304" pitchFamily="18" charset="0"/>
                <a:ea typeface="Calibri" panose="020F0502020204030204" pitchFamily="34" charset="0"/>
                <a:cs typeface="Times New Roman" panose="02020603050405020304" pitchFamily="18" charset="0"/>
              </a:rPr>
              <a:t>: Use data-driven approaches to monitor program performance and adjust interventions accordingly. Regularly collect and analyze data on service delivery to identify gaps and areas for improvement.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Collaborate with Research Institutions:</a:t>
            </a:r>
            <a:r>
              <a:rPr lang="en-US" dirty="0">
                <a:latin typeface="Times New Roman" panose="02020603050405020304" pitchFamily="18" charset="0"/>
                <a:ea typeface="Calibri" panose="020F0502020204030204" pitchFamily="34" charset="0"/>
                <a:cs typeface="Times New Roman" panose="02020603050405020304" pitchFamily="18" charset="0"/>
              </a:rPr>
              <a:t> Partner with academic and research institutions to conduct further studies on effective intervention models for HIV service delivery to MSM, ensuring that findings are used to inform program designs and policies.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5527" y="1309984"/>
            <a:ext cx="4353059" cy="4353059"/>
          </a:xfrm>
          <a:prstGeom prst="rect">
            <a:avLst/>
          </a:prstGeom>
        </p:spPr>
      </p:pic>
    </p:spTree>
    <p:extLst>
      <p:ext uri="{BB962C8B-B14F-4D97-AF65-F5344CB8AC3E}">
        <p14:creationId xmlns:p14="http://schemas.microsoft.com/office/powerpoint/2010/main" val="4270480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Conclusion and recommendations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3" name="Rectangle 2"/>
          <p:cNvSpPr/>
          <p:nvPr/>
        </p:nvSpPr>
        <p:spPr>
          <a:xfrm>
            <a:off x="369194" y="980464"/>
            <a:ext cx="6096000" cy="344069"/>
          </a:xfrm>
          <a:prstGeom prst="rect">
            <a:avLst/>
          </a:prstGeom>
        </p:spPr>
        <p:txBody>
          <a:bodyPr>
            <a:spAutoFit/>
          </a:bodyPr>
          <a:lstStyle/>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369194" y="951431"/>
            <a:ext cx="6096000" cy="4252831"/>
          </a:xfrm>
          <a:prstGeom prst="rect">
            <a:avLst/>
          </a:prstGeom>
        </p:spPr>
        <p:txBody>
          <a:bodyPr>
            <a:spAutoFit/>
          </a:bodyPr>
          <a:lstStyle/>
          <a:p>
            <a:pPr>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6. Foster Partnerships and Multi-</a:t>
            </a:r>
            <a:r>
              <a:rPr lang="en-US" dirty="0" err="1">
                <a:latin typeface="Times New Roman" panose="02020603050405020304" pitchFamily="18" charset="0"/>
                <a:ea typeface="Calibri" panose="020F0502020204030204" pitchFamily="34" charset="0"/>
                <a:cs typeface="Times New Roman" panose="02020603050405020304" pitchFamily="18" charset="0"/>
              </a:rPr>
              <a:t>Sectoral</a:t>
            </a:r>
            <a:r>
              <a:rPr lang="en-US" dirty="0">
                <a:latin typeface="Times New Roman" panose="02020603050405020304" pitchFamily="18" charset="0"/>
                <a:ea typeface="Calibri" panose="020F0502020204030204" pitchFamily="34" charset="0"/>
                <a:cs typeface="Times New Roman" panose="02020603050405020304" pitchFamily="18" charset="0"/>
              </a:rPr>
              <a:t> Collaboration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Expand Collaborative Networks:</a:t>
            </a:r>
            <a:r>
              <a:rPr lang="en-US" dirty="0">
                <a:latin typeface="Times New Roman" panose="02020603050405020304" pitchFamily="18" charset="0"/>
                <a:ea typeface="Calibri" panose="020F0502020204030204" pitchFamily="34" charset="0"/>
                <a:cs typeface="Times New Roman" panose="02020603050405020304" pitchFamily="18" charset="0"/>
              </a:rPr>
              <a:t> Work with a range of partners, including government agencies, NGOs, legal groups, and </a:t>
            </a:r>
            <a:r>
              <a:rPr lang="en-US" dirty="0" smtClean="0">
                <a:latin typeface="Times New Roman" panose="02020603050405020304" pitchFamily="18" charset="0"/>
                <a:ea typeface="Calibri" panose="020F0502020204030204" pitchFamily="34" charset="0"/>
                <a:cs typeface="Times New Roman" panose="02020603050405020304" pitchFamily="18" charset="0"/>
              </a:rPr>
              <a:t>Key Population Led advocacy </a:t>
            </a:r>
            <a:r>
              <a:rPr lang="en-US" dirty="0">
                <a:latin typeface="Times New Roman" panose="02020603050405020304" pitchFamily="18" charset="0"/>
                <a:ea typeface="Calibri" panose="020F0502020204030204" pitchFamily="34" charset="0"/>
                <a:cs typeface="Times New Roman" panose="02020603050405020304" pitchFamily="18" charset="0"/>
              </a:rPr>
              <a:t>organizations, to create a comprehensive support system for MSM.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Engage Donors and Funders:</a:t>
            </a:r>
            <a:r>
              <a:rPr lang="en-US" dirty="0">
                <a:latin typeface="Times New Roman" panose="02020603050405020304" pitchFamily="18" charset="0"/>
                <a:ea typeface="Calibri" panose="020F0502020204030204" pitchFamily="34" charset="0"/>
                <a:cs typeface="Times New Roman" panose="02020603050405020304" pitchFamily="18" charset="0"/>
              </a:rPr>
              <a:t> Advocate for increased funding from donors to support sustainable HIV prevention efforts, including scaling up successful models of community-based service delivery and mobile outreach.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Integrate HIV Programs with Other Health Services</a:t>
            </a:r>
            <a:r>
              <a:rPr lang="en-US" dirty="0">
                <a:latin typeface="Times New Roman" panose="02020603050405020304" pitchFamily="18" charset="0"/>
                <a:ea typeface="Calibri" panose="020F0502020204030204" pitchFamily="34" charset="0"/>
                <a:cs typeface="Times New Roman" panose="02020603050405020304" pitchFamily="18" charset="0"/>
              </a:rPr>
              <a:t>: Link HIV services with other healthcare services, such as STI treatment and reproductive health, to create a one-stop-shop model that enhances service access and convenience.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9312" y="807582"/>
            <a:ext cx="4785575" cy="4785575"/>
          </a:xfrm>
          <a:prstGeom prst="rect">
            <a:avLst/>
          </a:prstGeom>
        </p:spPr>
      </p:pic>
    </p:spTree>
    <p:extLst>
      <p:ext uri="{BB962C8B-B14F-4D97-AF65-F5344CB8AC3E}">
        <p14:creationId xmlns:p14="http://schemas.microsoft.com/office/powerpoint/2010/main" val="157191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45156" y="0"/>
            <a:ext cx="12282311" cy="7300131"/>
          </a:xfrm>
          <a:prstGeom prst="rect">
            <a:avLst/>
          </a:prstGeom>
        </p:spPr>
      </p:pic>
      <p:grpSp>
        <p:nvGrpSpPr>
          <p:cNvPr id="5" name="Group 4">
            <a:extLst>
              <a:ext uri="{FF2B5EF4-FFF2-40B4-BE49-F238E27FC236}">
                <a16:creationId xmlns:a16="http://schemas.microsoft.com/office/drawing/2014/main" xmlns="" id="{EDB11B89-4408-0C48-B7A6-18B0EB024A17}"/>
              </a:ext>
            </a:extLst>
          </p:cNvPr>
          <p:cNvGrpSpPr/>
          <p:nvPr/>
        </p:nvGrpSpPr>
        <p:grpSpPr>
          <a:xfrm>
            <a:off x="4325216" y="3019054"/>
            <a:ext cx="4286043" cy="2734321"/>
            <a:chOff x="3390194" y="2433811"/>
            <a:chExt cx="4829528" cy="3081042"/>
          </a:xfrm>
        </p:grpSpPr>
        <p:pic>
          <p:nvPicPr>
            <p:cNvPr id="3" name="Picture 2">
              <a:extLst>
                <a:ext uri="{FF2B5EF4-FFF2-40B4-BE49-F238E27FC236}">
                  <a16:creationId xmlns:a16="http://schemas.microsoft.com/office/drawing/2014/main" xmlns="" id="{0AAFAE24-D5A7-E24A-854E-D6CB562DFB93}"/>
                </a:ext>
              </a:extLst>
            </p:cNvPr>
            <p:cNvPicPr>
              <a:picLocks noChangeAspect="1"/>
            </p:cNvPicPr>
            <p:nvPr/>
          </p:nvPicPr>
          <p:blipFill>
            <a:blip r:embed="rId3"/>
            <a:stretch>
              <a:fillRect/>
            </a:stretch>
          </p:blipFill>
          <p:spPr>
            <a:xfrm>
              <a:off x="5146322" y="2950279"/>
              <a:ext cx="3073400" cy="1714500"/>
            </a:xfrm>
            <a:prstGeom prst="rect">
              <a:avLst/>
            </a:prstGeom>
          </p:spPr>
        </p:pic>
        <p:pic>
          <p:nvPicPr>
            <p:cNvPr id="2" name="Picture 1">
              <a:extLst>
                <a:ext uri="{FF2B5EF4-FFF2-40B4-BE49-F238E27FC236}">
                  <a16:creationId xmlns:a16="http://schemas.microsoft.com/office/drawing/2014/main" xmlns="" id="{2E13F115-75A7-EA46-B4F7-9743179A8A9E}"/>
                </a:ext>
              </a:extLst>
            </p:cNvPr>
            <p:cNvPicPr>
              <a:picLocks noChangeAspect="1"/>
            </p:cNvPicPr>
            <p:nvPr/>
          </p:nvPicPr>
          <p:blipFill>
            <a:blip r:embed="rId4"/>
            <a:stretch>
              <a:fillRect/>
            </a:stretch>
          </p:blipFill>
          <p:spPr>
            <a:xfrm>
              <a:off x="3390194" y="2433811"/>
              <a:ext cx="2446161" cy="3081042"/>
            </a:xfrm>
            <a:prstGeom prst="rect">
              <a:avLst/>
            </a:prstGeom>
          </p:spPr>
        </p:pic>
      </p:grpSp>
      <p:sp>
        <p:nvSpPr>
          <p:cNvPr id="4" name="TextBox 3">
            <a:extLst>
              <a:ext uri="{FF2B5EF4-FFF2-40B4-BE49-F238E27FC236}">
                <a16:creationId xmlns:a16="http://schemas.microsoft.com/office/drawing/2014/main" xmlns="" id="{A04187AD-57E6-4C89-B059-9E47F0B5ACF5}"/>
              </a:ext>
            </a:extLst>
          </p:cNvPr>
          <p:cNvSpPr txBox="1"/>
          <p:nvPr/>
        </p:nvSpPr>
        <p:spPr>
          <a:xfrm>
            <a:off x="1717964" y="1025236"/>
            <a:ext cx="9296400" cy="1446550"/>
          </a:xfrm>
          <a:prstGeom prst="rect">
            <a:avLst/>
          </a:prstGeom>
          <a:noFill/>
        </p:spPr>
        <p:txBody>
          <a:bodyPr wrap="square" rtlCol="0">
            <a:spAutoFit/>
          </a:bodyPr>
          <a:lstStyle/>
          <a:p>
            <a:pPr algn="ctr"/>
            <a:r>
              <a:rPr lang="en-US" sz="8800" b="1" dirty="0">
                <a:solidFill>
                  <a:schemeClr val="bg1"/>
                </a:solidFill>
                <a:latin typeface="Bradley Hand ITC" panose="03070402050302030203" pitchFamily="66" charset="0"/>
              </a:rPr>
              <a:t>Thank you</a:t>
            </a:r>
          </a:p>
        </p:txBody>
      </p:sp>
      <p:sp>
        <p:nvSpPr>
          <p:cNvPr id="6" name="TextBox 5">
            <a:extLst>
              <a:ext uri="{FF2B5EF4-FFF2-40B4-BE49-F238E27FC236}">
                <a16:creationId xmlns:a16="http://schemas.microsoft.com/office/drawing/2014/main" xmlns="" id="{805CF7D2-DB3C-DC49-FF4D-4CE6044DC262}"/>
              </a:ext>
            </a:extLst>
          </p:cNvPr>
          <p:cNvSpPr txBox="1"/>
          <p:nvPr/>
        </p:nvSpPr>
        <p:spPr>
          <a:xfrm>
            <a:off x="3668889" y="6488668"/>
            <a:ext cx="5113867" cy="369332"/>
          </a:xfrm>
          <a:prstGeom prst="rect">
            <a:avLst/>
          </a:prstGeom>
          <a:noFill/>
        </p:spPr>
        <p:txBody>
          <a:bodyPr wrap="square" rtlCol="0">
            <a:spAutoFit/>
          </a:bodyPr>
          <a:lstStyle/>
          <a:p>
            <a:pPr algn="ctr"/>
            <a:r>
              <a:rPr lang="x-none" dirty="0">
                <a:solidFill>
                  <a:schemeClr val="bg1"/>
                </a:solidFill>
                <a:latin typeface="Arial" panose="020B0604020202020204" pitchFamily="34" charset="0"/>
                <a:cs typeface="Arial" panose="020B0604020202020204" pitchFamily="34" charset="0"/>
              </a:rPr>
              <a:t>Benson.Ulo@Amref.org</a:t>
            </a:r>
          </a:p>
        </p:txBody>
      </p:sp>
    </p:spTree>
    <p:extLst>
      <p:ext uri="{BB962C8B-B14F-4D97-AF65-F5344CB8AC3E}">
        <p14:creationId xmlns:p14="http://schemas.microsoft.com/office/powerpoint/2010/main" val="3919586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Problem statement</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8" name="Content Placeholder 2"/>
          <p:cNvSpPr txBox="1">
            <a:spLocks/>
          </p:cNvSpPr>
          <p:nvPr/>
        </p:nvSpPr>
        <p:spPr>
          <a:xfrm>
            <a:off x="303552" y="1781965"/>
            <a:ext cx="6161644" cy="41954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en-US" dirty="0"/>
              <a:t>Men who have sex with men (MSM) are disproportionately affected by HIV worldwide, despite the availability of HIV prevention and treatment services. Understanding the factors influencing their use of these services is crucial for developing effective interventions and strategies to improve their uptake.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6346" y="807582"/>
            <a:ext cx="4282628" cy="4282628"/>
          </a:xfrm>
          <a:prstGeom prst="rect">
            <a:avLst/>
          </a:prstGeom>
        </p:spPr>
      </p:pic>
    </p:spTree>
    <p:extLst>
      <p:ext uri="{BB962C8B-B14F-4D97-AF65-F5344CB8AC3E}">
        <p14:creationId xmlns:p14="http://schemas.microsoft.com/office/powerpoint/2010/main" val="282424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Objectives of the research(Broad and specific objectives)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7" name="Content Placeholder 2"/>
          <p:cNvSpPr txBox="1">
            <a:spLocks/>
          </p:cNvSpPr>
          <p:nvPr/>
        </p:nvSpPr>
        <p:spPr>
          <a:xfrm>
            <a:off x="1764407" y="3714710"/>
            <a:ext cx="8271798" cy="17830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smtClean="0"/>
              <a:t>To assess the demographic factors influencing uptake of HIV Services among MSM in </a:t>
            </a:r>
            <a:r>
              <a:rPr lang="en-US" sz="1800" b="1" dirty="0" err="1" smtClean="0"/>
              <a:t>Embu</a:t>
            </a:r>
            <a:r>
              <a:rPr lang="en-US" sz="1800" b="1" dirty="0" smtClean="0"/>
              <a:t> County</a:t>
            </a:r>
            <a:endParaRPr lang="en-US" sz="1800" b="1" dirty="0"/>
          </a:p>
          <a:p>
            <a:pPr algn="l"/>
            <a:r>
              <a:rPr lang="en-US" sz="1800" b="1" dirty="0" smtClean="0"/>
              <a:t>To Assess programmatic factors influencing the uptake of HIV Services among MSM in </a:t>
            </a:r>
            <a:r>
              <a:rPr lang="en-US" sz="1800" b="1" dirty="0" err="1" smtClean="0"/>
              <a:t>Embu</a:t>
            </a:r>
            <a:r>
              <a:rPr lang="en-US" sz="1800" b="1" dirty="0" smtClean="0"/>
              <a:t> County</a:t>
            </a:r>
            <a:endParaRPr lang="en-US" sz="1800" b="1" dirty="0"/>
          </a:p>
          <a:p>
            <a:endParaRPr lang="en-US" sz="1800" b="1" dirty="0"/>
          </a:p>
          <a:p>
            <a:endParaRPr lang="en-US" sz="1800" b="1" dirty="0"/>
          </a:p>
        </p:txBody>
      </p:sp>
      <p:sp>
        <p:nvSpPr>
          <p:cNvPr id="2" name="Oval 1">
            <a:extLst>
              <a:ext uri="{FF2B5EF4-FFF2-40B4-BE49-F238E27FC236}">
                <a16:creationId xmlns:a16="http://schemas.microsoft.com/office/drawing/2014/main" xmlns="" id="{E5255475-D645-DD62-4D25-BB52A1373689}"/>
              </a:ext>
            </a:extLst>
          </p:cNvPr>
          <p:cNvSpPr/>
          <p:nvPr/>
        </p:nvSpPr>
        <p:spPr>
          <a:xfrm>
            <a:off x="2111188" y="981634"/>
            <a:ext cx="7611036" cy="226866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3" name="TextBox 2">
            <a:extLst>
              <a:ext uri="{FF2B5EF4-FFF2-40B4-BE49-F238E27FC236}">
                <a16:creationId xmlns:a16="http://schemas.microsoft.com/office/drawing/2014/main" xmlns="" id="{4CE3E196-F54C-2046-817D-BE79B6295871}"/>
              </a:ext>
            </a:extLst>
          </p:cNvPr>
          <p:cNvSpPr txBox="1"/>
          <p:nvPr/>
        </p:nvSpPr>
        <p:spPr>
          <a:xfrm>
            <a:off x="3139888" y="1467176"/>
            <a:ext cx="5553636" cy="1569660"/>
          </a:xfrm>
          <a:prstGeom prst="rect">
            <a:avLst/>
          </a:prstGeom>
          <a:noFill/>
        </p:spPr>
        <p:txBody>
          <a:bodyPr wrap="square" rtlCol="0">
            <a:spAutoFit/>
          </a:bodyPr>
          <a:lstStyle/>
          <a:p>
            <a:pPr algn="ctr"/>
            <a:r>
              <a:rPr lang="en-US" sz="2400" dirty="0">
                <a:solidFill>
                  <a:schemeClr val="bg1"/>
                </a:solidFill>
              </a:rPr>
              <a:t>Main objective:</a:t>
            </a:r>
          </a:p>
          <a:p>
            <a:pPr algn="ctr"/>
            <a:r>
              <a:rPr lang="en-US" sz="2400" dirty="0">
                <a:solidFill>
                  <a:schemeClr val="bg1"/>
                </a:solidFill>
              </a:rPr>
              <a:t>To access factors that influence the uptake of HIV services among men who have sex with men(MSM)</a:t>
            </a:r>
          </a:p>
        </p:txBody>
      </p:sp>
    </p:spTree>
    <p:extLst>
      <p:ext uri="{BB962C8B-B14F-4D97-AF65-F5344CB8AC3E}">
        <p14:creationId xmlns:p14="http://schemas.microsoft.com/office/powerpoint/2010/main" val="1509077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Research questions</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2" name="TextBox 1"/>
          <p:cNvSpPr txBox="1"/>
          <p:nvPr/>
        </p:nvSpPr>
        <p:spPr>
          <a:xfrm>
            <a:off x="759853" y="901520"/>
            <a:ext cx="4662152" cy="4832092"/>
          </a:xfrm>
          <a:prstGeom prst="rect">
            <a:avLst/>
          </a:prstGeom>
          <a:noFill/>
        </p:spPr>
        <p:txBody>
          <a:bodyPr wrap="square" rtlCol="0">
            <a:spAutoFit/>
          </a:bodyPr>
          <a:lstStyle/>
          <a:p>
            <a:pPr marL="342900" indent="-342900">
              <a:buAutoNum type="arabicPeriod"/>
            </a:pPr>
            <a:r>
              <a:rPr lang="en-US" sz="2800" b="1" dirty="0" smtClean="0"/>
              <a:t>Do demographic factors have an effect on uptake of HIV services among MSM in </a:t>
            </a:r>
            <a:r>
              <a:rPr lang="en-US" sz="2800" b="1" dirty="0" err="1" smtClean="0"/>
              <a:t>Embu</a:t>
            </a:r>
            <a:r>
              <a:rPr lang="en-US" sz="2800" b="1" dirty="0" smtClean="0"/>
              <a:t> County?</a:t>
            </a:r>
          </a:p>
          <a:p>
            <a:pPr marL="342900" indent="-342900">
              <a:buAutoNum type="arabicPeriod"/>
            </a:pPr>
            <a:endParaRPr lang="en-US" sz="2800" b="1" dirty="0"/>
          </a:p>
          <a:p>
            <a:pPr marL="342900" indent="-342900">
              <a:buAutoNum type="arabicPeriod"/>
            </a:pPr>
            <a:endParaRPr lang="en-US" sz="2800" b="1" dirty="0" smtClean="0"/>
          </a:p>
          <a:p>
            <a:pPr marL="342900" indent="-342900">
              <a:buAutoNum type="arabicPeriod"/>
            </a:pPr>
            <a:endParaRPr lang="en-US" sz="2800" b="1" dirty="0" smtClean="0"/>
          </a:p>
          <a:p>
            <a:pPr marL="342900" indent="-342900">
              <a:buAutoNum type="arabicPeriod"/>
            </a:pPr>
            <a:r>
              <a:rPr lang="en-US" sz="2800" b="1" dirty="0" smtClean="0"/>
              <a:t>How do programmatic factors influence the uptake of HIV Services among MSM in </a:t>
            </a:r>
            <a:r>
              <a:rPr lang="en-US" sz="2800" b="1" dirty="0" err="1" smtClean="0"/>
              <a:t>Embu</a:t>
            </a:r>
            <a:r>
              <a:rPr lang="en-US" sz="2800" b="1" dirty="0" smtClean="0"/>
              <a:t> County?</a:t>
            </a:r>
            <a:endParaRPr lang="en-US" sz="2800" b="1"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8689" y="807582"/>
            <a:ext cx="4861775" cy="4861775"/>
          </a:xfrm>
          <a:prstGeom prst="rect">
            <a:avLst/>
          </a:prstGeom>
        </p:spPr>
      </p:pic>
    </p:spTree>
    <p:extLst>
      <p:ext uri="{BB962C8B-B14F-4D97-AF65-F5344CB8AC3E}">
        <p14:creationId xmlns:p14="http://schemas.microsoft.com/office/powerpoint/2010/main" val="3709740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Materials and methods-</a:t>
            </a:r>
            <a:r>
              <a:rPr lang="en-US" sz="1400" b="1" i="1" dirty="0">
                <a:solidFill>
                  <a:srgbClr val="DC1312"/>
                </a:solidFill>
                <a:latin typeface="Myriad Pro Semibold" panose="020B0603030403020204" pitchFamily="34" charset="0"/>
                <a:ea typeface="+mj-ea"/>
                <a:cs typeface="Calibri" panose="020F0502020204030204" pitchFamily="34" charset="0"/>
              </a:rPr>
              <a:t>(Study </a:t>
            </a:r>
            <a:r>
              <a:rPr lang="en-US" sz="1400" b="1" i="1" dirty="0" err="1">
                <a:solidFill>
                  <a:srgbClr val="DC1312"/>
                </a:solidFill>
                <a:latin typeface="Myriad Pro Semibold" panose="020B0603030403020204" pitchFamily="34" charset="0"/>
                <a:ea typeface="+mj-ea"/>
                <a:cs typeface="Calibri" panose="020F0502020204030204" pitchFamily="34" charset="0"/>
              </a:rPr>
              <a:t>design,sampling</a:t>
            </a:r>
            <a:r>
              <a:rPr lang="en-US" sz="1400" b="1" i="1" dirty="0">
                <a:solidFill>
                  <a:srgbClr val="DC1312"/>
                </a:solidFill>
                <a:latin typeface="Myriad Pro Semibold" panose="020B0603030403020204" pitchFamily="34" charset="0"/>
                <a:ea typeface="+mj-ea"/>
                <a:cs typeface="Calibri" panose="020F0502020204030204" pitchFamily="34" charset="0"/>
              </a:rPr>
              <a:t> </a:t>
            </a:r>
            <a:r>
              <a:rPr lang="en-US" sz="1400" b="1" i="1" dirty="0" err="1">
                <a:solidFill>
                  <a:srgbClr val="DC1312"/>
                </a:solidFill>
                <a:latin typeface="Myriad Pro Semibold" panose="020B0603030403020204" pitchFamily="34" charset="0"/>
                <a:ea typeface="+mj-ea"/>
                <a:cs typeface="Calibri" panose="020F0502020204030204" pitchFamily="34" charset="0"/>
              </a:rPr>
              <a:t>technique,sample</a:t>
            </a:r>
            <a:r>
              <a:rPr lang="en-US" sz="1400" b="1" i="1" dirty="0">
                <a:solidFill>
                  <a:srgbClr val="DC1312"/>
                </a:solidFill>
                <a:latin typeface="Myriad Pro Semibold" panose="020B0603030403020204" pitchFamily="34" charset="0"/>
                <a:ea typeface="+mj-ea"/>
                <a:cs typeface="Calibri" panose="020F0502020204030204" pitchFamily="34" charset="0"/>
              </a:rPr>
              <a:t> size determination)</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7" name="Content Placeholder 2"/>
          <p:cNvSpPr txBox="1">
            <a:spLocks/>
          </p:cNvSpPr>
          <p:nvPr/>
        </p:nvSpPr>
        <p:spPr>
          <a:xfrm>
            <a:off x="450143" y="1448977"/>
            <a:ext cx="7045361" cy="392808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Participants</a:t>
            </a:r>
          </a:p>
          <a:p>
            <a:pPr algn="l"/>
            <a:r>
              <a:rPr lang="en-US" dirty="0"/>
              <a:t>As per statistics from Hope World Wide Kenya, the number of MSM in </a:t>
            </a:r>
            <a:r>
              <a:rPr lang="en-US" dirty="0" err="1"/>
              <a:t>Embu</a:t>
            </a:r>
            <a:r>
              <a:rPr lang="en-US" dirty="0"/>
              <a:t> county stood at 1075 by close of the year 2022 distributed across the four sub-counties.  </a:t>
            </a:r>
          </a:p>
          <a:p>
            <a:pPr algn="l"/>
            <a:r>
              <a:rPr lang="en-US" dirty="0"/>
              <a:t>The study population of 284 participants was decided upon through the Cochran formula and they were recruited through snowball sampling (referral technique) from each of the four sub counties. The inclusion criteria was that the MSM participant had to be a resident of </a:t>
            </a:r>
            <a:r>
              <a:rPr lang="en-US" dirty="0" err="1"/>
              <a:t>Embu</a:t>
            </a:r>
            <a:r>
              <a:rPr lang="en-US" dirty="0"/>
              <a:t> county aged 18years and above, registered with a HIV program and had to give in their informed consent.</a:t>
            </a:r>
          </a:p>
          <a:p>
            <a:endParaRPr lang="en-US"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5504" y="1716929"/>
            <a:ext cx="4043967" cy="4043967"/>
          </a:xfrm>
          <a:prstGeom prst="rect">
            <a:avLst/>
          </a:prstGeom>
        </p:spPr>
      </p:pic>
    </p:spTree>
    <p:extLst>
      <p:ext uri="{BB962C8B-B14F-4D97-AF65-F5344CB8AC3E}">
        <p14:creationId xmlns:p14="http://schemas.microsoft.com/office/powerpoint/2010/main" val="181758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Materials and methods-</a:t>
            </a:r>
            <a:r>
              <a:rPr lang="en-US" sz="1400" b="1" i="1" dirty="0">
                <a:solidFill>
                  <a:srgbClr val="DC1312"/>
                </a:solidFill>
                <a:latin typeface="Myriad Pro Semibold" panose="020B0603030403020204" pitchFamily="34" charset="0"/>
                <a:ea typeface="+mj-ea"/>
                <a:cs typeface="Calibri" panose="020F0502020204030204" pitchFamily="34" charset="0"/>
              </a:rPr>
              <a:t>(Study </a:t>
            </a:r>
            <a:r>
              <a:rPr lang="en-US" sz="1400" b="1" i="1" dirty="0" err="1">
                <a:solidFill>
                  <a:srgbClr val="DC1312"/>
                </a:solidFill>
                <a:latin typeface="Myriad Pro Semibold" panose="020B0603030403020204" pitchFamily="34" charset="0"/>
                <a:ea typeface="+mj-ea"/>
                <a:cs typeface="Calibri" panose="020F0502020204030204" pitchFamily="34" charset="0"/>
              </a:rPr>
              <a:t>design,sampling</a:t>
            </a:r>
            <a:r>
              <a:rPr lang="en-US" sz="1400" b="1" i="1" dirty="0">
                <a:solidFill>
                  <a:srgbClr val="DC1312"/>
                </a:solidFill>
                <a:latin typeface="Myriad Pro Semibold" panose="020B0603030403020204" pitchFamily="34" charset="0"/>
                <a:ea typeface="+mj-ea"/>
                <a:cs typeface="Calibri" panose="020F0502020204030204" pitchFamily="34" charset="0"/>
              </a:rPr>
              <a:t> </a:t>
            </a:r>
            <a:r>
              <a:rPr lang="en-US" sz="1400" b="1" i="1" dirty="0" err="1">
                <a:solidFill>
                  <a:srgbClr val="DC1312"/>
                </a:solidFill>
                <a:latin typeface="Myriad Pro Semibold" panose="020B0603030403020204" pitchFamily="34" charset="0"/>
                <a:ea typeface="+mj-ea"/>
                <a:cs typeface="Calibri" panose="020F0502020204030204" pitchFamily="34" charset="0"/>
              </a:rPr>
              <a:t>technique,sample</a:t>
            </a:r>
            <a:r>
              <a:rPr lang="en-US" sz="1400" b="1" i="1" dirty="0">
                <a:solidFill>
                  <a:srgbClr val="DC1312"/>
                </a:solidFill>
                <a:latin typeface="Myriad Pro Semibold" panose="020B0603030403020204" pitchFamily="34" charset="0"/>
                <a:ea typeface="+mj-ea"/>
                <a:cs typeface="Calibri" panose="020F0502020204030204" pitchFamily="34" charset="0"/>
              </a:rPr>
              <a:t> size determination)</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7" name="Content Placeholder 2"/>
          <p:cNvSpPr txBox="1">
            <a:spLocks/>
          </p:cNvSpPr>
          <p:nvPr/>
        </p:nvSpPr>
        <p:spPr>
          <a:xfrm>
            <a:off x="264914" y="1326892"/>
            <a:ext cx="7346500" cy="419548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Materials</a:t>
            </a:r>
          </a:p>
          <a:p>
            <a:pPr algn="l"/>
            <a:r>
              <a:rPr lang="en-US" dirty="0"/>
              <a:t>A case study questionnaire consisting of 8 questions was programmed onto </a:t>
            </a:r>
            <a:r>
              <a:rPr lang="en-US" dirty="0" err="1"/>
              <a:t>KoboCollect</a:t>
            </a:r>
            <a:r>
              <a:rPr lang="en-US" dirty="0"/>
              <a:t>, an online data collection platform. The questionnaire begun with an introduction of the study topic, the organization and the purpose of the study. The questionnaire was used to administer interviews to part of the study  population. </a:t>
            </a:r>
          </a:p>
          <a:p>
            <a:pPr algn="l"/>
            <a:r>
              <a:rPr lang="en-US" dirty="0"/>
              <a:t>4 Focused Group Discussions involving 5-6 participants were held in each of the four sub counties. Each discussion was led by a peer using a guide consisting of 12 questions to collect qualitative data on thoughts, ideas and opinions of the group.</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1414" y="1460868"/>
            <a:ext cx="4087005" cy="3846593"/>
          </a:xfrm>
          <a:prstGeom prst="rect">
            <a:avLst/>
          </a:prstGeom>
        </p:spPr>
      </p:pic>
    </p:spTree>
    <p:extLst>
      <p:ext uri="{BB962C8B-B14F-4D97-AF65-F5344CB8AC3E}">
        <p14:creationId xmlns:p14="http://schemas.microsoft.com/office/powerpoint/2010/main" val="697102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Materials and methods-</a:t>
            </a:r>
            <a:r>
              <a:rPr lang="en-US" sz="1400" b="1" i="1" dirty="0">
                <a:solidFill>
                  <a:srgbClr val="DC1312"/>
                </a:solidFill>
                <a:latin typeface="Myriad Pro Semibold" panose="020B0603030403020204" pitchFamily="34" charset="0"/>
                <a:ea typeface="+mj-ea"/>
                <a:cs typeface="Calibri" panose="020F0502020204030204" pitchFamily="34" charset="0"/>
              </a:rPr>
              <a:t>(Study </a:t>
            </a:r>
            <a:r>
              <a:rPr lang="en-US" sz="1400" b="1" i="1" dirty="0" err="1">
                <a:solidFill>
                  <a:srgbClr val="DC1312"/>
                </a:solidFill>
                <a:latin typeface="Myriad Pro Semibold" panose="020B0603030403020204" pitchFamily="34" charset="0"/>
                <a:ea typeface="+mj-ea"/>
                <a:cs typeface="Calibri" panose="020F0502020204030204" pitchFamily="34" charset="0"/>
              </a:rPr>
              <a:t>design,sampling</a:t>
            </a:r>
            <a:r>
              <a:rPr lang="en-US" sz="1400" b="1" i="1" dirty="0">
                <a:solidFill>
                  <a:srgbClr val="DC1312"/>
                </a:solidFill>
                <a:latin typeface="Myriad Pro Semibold" panose="020B0603030403020204" pitchFamily="34" charset="0"/>
                <a:ea typeface="+mj-ea"/>
                <a:cs typeface="Calibri" panose="020F0502020204030204" pitchFamily="34" charset="0"/>
              </a:rPr>
              <a:t> </a:t>
            </a:r>
            <a:r>
              <a:rPr lang="en-US" sz="1400" b="1" i="1" dirty="0" err="1">
                <a:solidFill>
                  <a:srgbClr val="DC1312"/>
                </a:solidFill>
                <a:latin typeface="Myriad Pro Semibold" panose="020B0603030403020204" pitchFamily="34" charset="0"/>
                <a:ea typeface="+mj-ea"/>
                <a:cs typeface="Calibri" panose="020F0502020204030204" pitchFamily="34" charset="0"/>
              </a:rPr>
              <a:t>technique,sample</a:t>
            </a:r>
            <a:r>
              <a:rPr lang="en-US" sz="1400" b="1" i="1" dirty="0">
                <a:solidFill>
                  <a:srgbClr val="DC1312"/>
                </a:solidFill>
                <a:latin typeface="Myriad Pro Semibold" panose="020B0603030403020204" pitchFamily="34" charset="0"/>
                <a:ea typeface="+mj-ea"/>
                <a:cs typeface="Calibri" panose="020F0502020204030204" pitchFamily="34" charset="0"/>
              </a:rPr>
              <a:t> size determination)</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8" name="Content Placeholder 2"/>
          <p:cNvSpPr txBox="1">
            <a:spLocks/>
          </p:cNvSpPr>
          <p:nvPr/>
        </p:nvSpPr>
        <p:spPr>
          <a:xfrm>
            <a:off x="201086" y="1138021"/>
            <a:ext cx="7938364" cy="5043838"/>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t>Procedure</a:t>
            </a:r>
          </a:p>
          <a:p>
            <a:pPr algn="l"/>
            <a:r>
              <a:rPr lang="en-US" sz="3800" dirty="0"/>
              <a:t>The interviews were administered to 244 participants by 11 interviewers who were distributed across the four sub counties. Nine interviewers were assigned 22 participants, while two of the interviewers were assigned 23 participants in the hotspots with high MSM estimates. Each participant was identified using a unique code in order to protect their identity and ensure confidentiality. </a:t>
            </a:r>
            <a:endParaRPr lang="en-US" sz="3800" dirty="0" smtClean="0"/>
          </a:p>
          <a:p>
            <a:pPr algn="l"/>
            <a:r>
              <a:rPr lang="en-US" sz="3800" dirty="0" smtClean="0"/>
              <a:t>The </a:t>
            </a:r>
            <a:r>
              <a:rPr lang="en-US" sz="3800" dirty="0"/>
              <a:t>interview would begin with the interviewer introducing themselves, the organization and the purpose of the study to the participant. The interviewer would then lead the participant to sign the informed consent form presented as a hard copy document. </a:t>
            </a:r>
            <a:endParaRPr lang="en-US" sz="3800" dirty="0" smtClean="0"/>
          </a:p>
          <a:p>
            <a:pPr algn="l"/>
            <a:r>
              <a:rPr lang="en-US" sz="3800" dirty="0" smtClean="0"/>
              <a:t>The </a:t>
            </a:r>
            <a:r>
              <a:rPr lang="en-US" sz="3800" dirty="0"/>
              <a:t>interviewer then proceeds to read out loud the interview questions one by one to the participant from the online </a:t>
            </a:r>
            <a:r>
              <a:rPr lang="en-US" sz="3800" dirty="0" err="1"/>
              <a:t>KoboCollect</a:t>
            </a:r>
            <a:r>
              <a:rPr lang="en-US" sz="3800" dirty="0"/>
              <a:t> questionnaire on their smartphone while entering </a:t>
            </a:r>
            <a:r>
              <a:rPr lang="en-US" sz="3100" dirty="0"/>
              <a:t>the </a:t>
            </a:r>
            <a:r>
              <a:rPr lang="en-US" sz="3800" dirty="0"/>
              <a:t>responses. Afterwards the interviewer would thank the participant for their time and request a referral to another MSM. </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9450" y="1586080"/>
            <a:ext cx="3434937" cy="3434937"/>
          </a:xfrm>
          <a:prstGeom prst="rect">
            <a:avLst/>
          </a:prstGeom>
        </p:spPr>
      </p:pic>
    </p:spTree>
    <p:extLst>
      <p:ext uri="{BB962C8B-B14F-4D97-AF65-F5344CB8AC3E}">
        <p14:creationId xmlns:p14="http://schemas.microsoft.com/office/powerpoint/2010/main" val="710660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BC57608-5D2C-5347-965A-F7A85500462B}"/>
              </a:ext>
            </a:extLst>
          </p:cNvPr>
          <p:cNvPicPr>
            <a:picLocks noChangeAspect="1"/>
          </p:cNvPicPr>
          <p:nvPr/>
        </p:nvPicPr>
        <p:blipFill>
          <a:blip r:embed="rId2"/>
          <a:stretch>
            <a:fillRect/>
          </a:stretch>
        </p:blipFill>
        <p:spPr>
          <a:xfrm>
            <a:off x="-1" y="6536267"/>
            <a:ext cx="10248979" cy="68057"/>
          </a:xfrm>
          <a:prstGeom prst="rect">
            <a:avLst/>
          </a:prstGeom>
        </p:spPr>
      </p:pic>
      <p:sp>
        <p:nvSpPr>
          <p:cNvPr id="10" name="Rectangle 9">
            <a:extLst>
              <a:ext uri="{FF2B5EF4-FFF2-40B4-BE49-F238E27FC236}">
                <a16:creationId xmlns:a16="http://schemas.microsoft.com/office/drawing/2014/main" xmlns="" id="{A5DC6613-30F3-DD41-8416-2BD658088D40}"/>
              </a:ext>
            </a:extLst>
          </p:cNvPr>
          <p:cNvSpPr/>
          <p:nvPr/>
        </p:nvSpPr>
        <p:spPr>
          <a:xfrm>
            <a:off x="10371809" y="6342641"/>
            <a:ext cx="1630959" cy="369332"/>
          </a:xfrm>
          <a:prstGeom prst="rect">
            <a:avLst/>
          </a:prstGeom>
        </p:spPr>
        <p:txBody>
          <a:bodyPr wrap="none">
            <a:spAutoFit/>
          </a:bodyPr>
          <a:lstStyle/>
          <a:p>
            <a:r>
              <a:rPr lang="en-US" dirty="0" err="1">
                <a:solidFill>
                  <a:prstClr val="black"/>
                </a:solidFill>
              </a:rPr>
              <a:t>www.amref.org</a:t>
            </a:r>
            <a:endParaRPr lang="en-US" dirty="0">
              <a:solidFill>
                <a:prstClr val="black"/>
              </a:solidFill>
            </a:endParaRPr>
          </a:p>
        </p:txBody>
      </p:sp>
      <p:pic>
        <p:nvPicPr>
          <p:cNvPr id="6" name="Picture 5">
            <a:extLst>
              <a:ext uri="{FF2B5EF4-FFF2-40B4-BE49-F238E27FC236}">
                <a16:creationId xmlns:a16="http://schemas.microsoft.com/office/drawing/2014/main" xmlns="" id="{AE6D20DF-D802-C34C-85E2-8E64068A0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274" y="6739"/>
            <a:ext cx="1133294" cy="800843"/>
          </a:xfrm>
          <a:prstGeom prst="rect">
            <a:avLst/>
          </a:prstGeom>
        </p:spPr>
      </p:pic>
      <p:sp>
        <p:nvSpPr>
          <p:cNvPr id="11" name="TextBox 10">
            <a:extLst>
              <a:ext uri="{FF2B5EF4-FFF2-40B4-BE49-F238E27FC236}">
                <a16:creationId xmlns:a16="http://schemas.microsoft.com/office/drawing/2014/main" xmlns="" id="{BEC0B8D9-6F59-BF40-A3EB-3B63F72A8565}"/>
              </a:ext>
            </a:extLst>
          </p:cNvPr>
          <p:cNvSpPr txBox="1"/>
          <p:nvPr/>
        </p:nvSpPr>
        <p:spPr>
          <a:xfrm>
            <a:off x="98432" y="150386"/>
            <a:ext cx="10052112" cy="523220"/>
          </a:xfrm>
          <a:prstGeom prst="rect">
            <a:avLst/>
          </a:prstGeom>
          <a:noFill/>
        </p:spPr>
        <p:txBody>
          <a:bodyPr wrap="square" rtlCol="0">
            <a:spAutoFit/>
          </a:bodyPr>
          <a:lstStyle>
            <a:defPPr>
              <a:defRPr lang="en-US"/>
            </a:defPPr>
            <a:lvl1pPr>
              <a:defRPr sz="3200">
                <a:solidFill>
                  <a:srgbClr val="FF0000"/>
                </a:solidFill>
                <a:latin typeface="Arial" panose="020B0604020202020204" pitchFamily="34" charset="0"/>
                <a:cs typeface="Arial" panose="020B0604020202020204" pitchFamily="34" charset="0"/>
              </a:defRPr>
            </a:lvl1pPr>
          </a:lstStyle>
          <a:p>
            <a:r>
              <a:rPr lang="en-US" sz="2800" b="1" dirty="0">
                <a:solidFill>
                  <a:srgbClr val="DC1312"/>
                </a:solidFill>
                <a:latin typeface="Myriad Pro Semibold" panose="020B0603030403020204" pitchFamily="34" charset="0"/>
                <a:ea typeface="+mj-ea"/>
                <a:cs typeface="Calibri" panose="020F0502020204030204" pitchFamily="34" charset="0"/>
              </a:rPr>
              <a:t>Materials and methods-</a:t>
            </a:r>
            <a:r>
              <a:rPr lang="en-US" sz="1400" b="1" i="1" dirty="0">
                <a:solidFill>
                  <a:srgbClr val="DC1312"/>
                </a:solidFill>
                <a:latin typeface="Myriad Pro Semibold" panose="020B0603030403020204" pitchFamily="34" charset="0"/>
                <a:ea typeface="+mj-ea"/>
                <a:cs typeface="Calibri" panose="020F0502020204030204" pitchFamily="34" charset="0"/>
              </a:rPr>
              <a:t>(Study </a:t>
            </a:r>
            <a:r>
              <a:rPr lang="en-US" sz="1400" b="1" i="1" dirty="0" err="1">
                <a:solidFill>
                  <a:srgbClr val="DC1312"/>
                </a:solidFill>
                <a:latin typeface="Myriad Pro Semibold" panose="020B0603030403020204" pitchFamily="34" charset="0"/>
                <a:ea typeface="+mj-ea"/>
                <a:cs typeface="Calibri" panose="020F0502020204030204" pitchFamily="34" charset="0"/>
              </a:rPr>
              <a:t>design,sampling</a:t>
            </a:r>
            <a:r>
              <a:rPr lang="en-US" sz="1400" b="1" i="1" dirty="0">
                <a:solidFill>
                  <a:srgbClr val="DC1312"/>
                </a:solidFill>
                <a:latin typeface="Myriad Pro Semibold" panose="020B0603030403020204" pitchFamily="34" charset="0"/>
                <a:ea typeface="+mj-ea"/>
                <a:cs typeface="Calibri" panose="020F0502020204030204" pitchFamily="34" charset="0"/>
              </a:rPr>
              <a:t> </a:t>
            </a:r>
            <a:r>
              <a:rPr lang="en-US" sz="1400" b="1" i="1" dirty="0" err="1">
                <a:solidFill>
                  <a:srgbClr val="DC1312"/>
                </a:solidFill>
                <a:latin typeface="Myriad Pro Semibold" panose="020B0603030403020204" pitchFamily="34" charset="0"/>
                <a:ea typeface="+mj-ea"/>
                <a:cs typeface="Calibri" panose="020F0502020204030204" pitchFamily="34" charset="0"/>
              </a:rPr>
              <a:t>technique,sample</a:t>
            </a:r>
            <a:r>
              <a:rPr lang="en-US" sz="1400" b="1" i="1" dirty="0">
                <a:solidFill>
                  <a:srgbClr val="DC1312"/>
                </a:solidFill>
                <a:latin typeface="Myriad Pro Semibold" panose="020B0603030403020204" pitchFamily="34" charset="0"/>
                <a:ea typeface="+mj-ea"/>
                <a:cs typeface="Calibri" panose="020F0502020204030204" pitchFamily="34" charset="0"/>
              </a:rPr>
              <a:t> size determination)</a:t>
            </a:r>
          </a:p>
        </p:txBody>
      </p:sp>
      <p:pic>
        <p:nvPicPr>
          <p:cNvPr id="33" name="Graphic 32" descr="Computer">
            <a:extLst>
              <a:ext uri="{FF2B5EF4-FFF2-40B4-BE49-F238E27FC236}">
                <a16:creationId xmlns:a16="http://schemas.microsoft.com/office/drawing/2014/main" xmlns="" id="{B564081A-A445-1549-BEFC-1D9BECD963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43865" y="5204262"/>
            <a:ext cx="867590" cy="867590"/>
          </a:xfrm>
          <a:prstGeom prst="rect">
            <a:avLst/>
          </a:prstGeom>
        </p:spPr>
      </p:pic>
      <p:sp>
        <p:nvSpPr>
          <p:cNvPr id="12" name="Content Placeholder 2"/>
          <p:cNvSpPr txBox="1">
            <a:spLocks/>
          </p:cNvSpPr>
          <p:nvPr/>
        </p:nvSpPr>
        <p:spPr>
          <a:xfrm>
            <a:off x="535872" y="1236514"/>
            <a:ext cx="7254201" cy="4195481"/>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The focus group discussions were held in each of the four sub counties and were led by a peer. The peer would meet the group in a designated location preferably a social hall where they would sit in a semi-circle to have the discussion. They would lead the introductions and then introduce the study topic, the organization and purpose of the study. </a:t>
            </a:r>
            <a:endParaRPr lang="en-US" dirty="0" smtClean="0"/>
          </a:p>
          <a:p>
            <a:pPr algn="l"/>
            <a:r>
              <a:rPr lang="en-US" dirty="0" smtClean="0"/>
              <a:t>They </a:t>
            </a:r>
            <a:r>
              <a:rPr lang="en-US" dirty="0"/>
              <a:t>would then ensure that all the participants signed the informed consent form before beginning the discussion. The peer would read the guiding question out loud from the FGD guide and invite responses from anyone within the group and encourage an open discussion. The discussions were recorded on a recording device/smartphone which were later transcribed into text during data analysis. After the discussion the peer would thank the participants and dismiss them .</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6722" y="1412242"/>
            <a:ext cx="3978658" cy="3978658"/>
          </a:xfrm>
          <a:prstGeom prst="rect">
            <a:avLst/>
          </a:prstGeom>
        </p:spPr>
      </p:pic>
    </p:spTree>
    <p:extLst>
      <p:ext uri="{BB962C8B-B14F-4D97-AF65-F5344CB8AC3E}">
        <p14:creationId xmlns:p14="http://schemas.microsoft.com/office/powerpoint/2010/main" val="815418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6440</TotalTime>
  <Words>3796</Words>
  <Application>Microsoft Office PowerPoint</Application>
  <PresentationFormat>Widescreen</PresentationFormat>
  <Paragraphs>480</Paragraphs>
  <Slides>27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Bradley Hand ITC</vt:lpstr>
      <vt:lpstr>Calibri</vt:lpstr>
      <vt:lpstr>Calibri Light</vt:lpstr>
      <vt:lpstr>Myriad Pro Semibold</vt:lpstr>
      <vt:lpstr>Sherman Sans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Optimizing Tuberculosis Diagnosis: A Case for Targeted Symptom Combinations Over WHO Screening</dc:title>
  <dc:creator>Benson Ulo</dc:creator>
  <cp:lastModifiedBy>Microsoft account</cp:lastModifiedBy>
  <cp:revision>156</cp:revision>
  <dcterms:created xsi:type="dcterms:W3CDTF">2024-06-18T00:57:17Z</dcterms:created>
  <dcterms:modified xsi:type="dcterms:W3CDTF">2024-12-16T02:46:26Z</dcterms:modified>
</cp:coreProperties>
</file>